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66" r:id="rId3"/>
    <p:sldId id="257" r:id="rId4"/>
    <p:sldId id="271" r:id="rId5"/>
    <p:sldId id="272" r:id="rId6"/>
    <p:sldId id="259" r:id="rId7"/>
    <p:sldId id="258" r:id="rId8"/>
    <p:sldId id="260" r:id="rId9"/>
    <p:sldId id="261" r:id="rId10"/>
    <p:sldId id="262" r:id="rId11"/>
    <p:sldId id="263" r:id="rId12"/>
    <p:sldId id="267" r:id="rId13"/>
    <p:sldId id="269" r:id="rId14"/>
    <p:sldId id="268" r:id="rId15"/>
    <p:sldId id="273" r:id="rId16"/>
    <p:sldId id="270" r:id="rId17"/>
    <p:sldId id="264" r:id="rId18"/>
    <p:sldId id="265" r:id="rId19"/>
  </p:sldIdLst>
  <p:sldSz cx="9144000" cy="5143500" type="screen16x9"/>
  <p:notesSz cx="6858000" cy="9144000"/>
  <p:embeddedFontLst>
    <p:embeddedFont>
      <p:font typeface="Bowlby One" panose="020B0604020202020204" charset="0"/>
      <p:regular r:id="rId21"/>
    </p:embeddedFont>
    <p:embeddedFont>
      <p:font typeface="Abel" panose="020B0604020202020204" charset="0"/>
      <p:regular r:id="rId22"/>
    </p:embeddedFont>
    <p:embeddedFont>
      <p:font typeface="Arial Rounded MT Bold" panose="020F070403050403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varScale="1">
        <p:scale>
          <a:sx n="86" d="100"/>
          <a:sy n="86" d="100"/>
        </p:scale>
        <p:origin x="70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abb7192db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abb7192db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abb7192db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abb7192db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abb7192db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abb7192db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abb7192db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2abb7192db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abb7192db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2abb7192db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abb7192db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abb7192db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abb7192db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abb7192db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629">
            <a:off x="720000" y="3569608"/>
            <a:ext cx="3276900" cy="42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20000" y="842488"/>
            <a:ext cx="4728900" cy="25056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191919"/>
              </a:buClr>
              <a:buSzPts val="5200"/>
              <a:buNone/>
              <a:defRPr sz="5100">
                <a:latin typeface="Bowlby One"/>
                <a:ea typeface="Bowlby One"/>
                <a:cs typeface="Bowlby One"/>
                <a:sym typeface="Bowlby One"/>
              </a:defRPr>
            </a:lvl1pPr>
            <a:lvl2pPr lvl="1" algn="l" rtl="0">
              <a:spcBef>
                <a:spcPts val="0"/>
              </a:spcBef>
              <a:spcAft>
                <a:spcPts val="0"/>
              </a:spcAft>
              <a:buClr>
                <a:srgbClr val="191919"/>
              </a:buClr>
              <a:buSzPts val="5200"/>
              <a:buNone/>
              <a:defRPr sz="5200">
                <a:solidFill>
                  <a:srgbClr val="191919"/>
                </a:solidFill>
              </a:defRPr>
            </a:lvl2pPr>
            <a:lvl3pPr lvl="2" algn="l" rtl="0">
              <a:spcBef>
                <a:spcPts val="0"/>
              </a:spcBef>
              <a:spcAft>
                <a:spcPts val="0"/>
              </a:spcAft>
              <a:buClr>
                <a:srgbClr val="191919"/>
              </a:buClr>
              <a:buSzPts val="5200"/>
              <a:buNone/>
              <a:defRPr sz="5200">
                <a:solidFill>
                  <a:srgbClr val="191919"/>
                </a:solidFill>
              </a:defRPr>
            </a:lvl3pPr>
            <a:lvl4pPr lvl="3" algn="l" rtl="0">
              <a:spcBef>
                <a:spcPts val="0"/>
              </a:spcBef>
              <a:spcAft>
                <a:spcPts val="0"/>
              </a:spcAft>
              <a:buClr>
                <a:srgbClr val="191919"/>
              </a:buClr>
              <a:buSzPts val="5200"/>
              <a:buNone/>
              <a:defRPr sz="5200">
                <a:solidFill>
                  <a:srgbClr val="191919"/>
                </a:solidFill>
              </a:defRPr>
            </a:lvl4pPr>
            <a:lvl5pPr lvl="4" algn="l" rtl="0">
              <a:spcBef>
                <a:spcPts val="0"/>
              </a:spcBef>
              <a:spcAft>
                <a:spcPts val="0"/>
              </a:spcAft>
              <a:buClr>
                <a:srgbClr val="191919"/>
              </a:buClr>
              <a:buSzPts val="5200"/>
              <a:buNone/>
              <a:defRPr sz="5200">
                <a:solidFill>
                  <a:srgbClr val="191919"/>
                </a:solidFill>
              </a:defRPr>
            </a:lvl5pPr>
            <a:lvl6pPr lvl="5" algn="l" rtl="0">
              <a:spcBef>
                <a:spcPts val="0"/>
              </a:spcBef>
              <a:spcAft>
                <a:spcPts val="0"/>
              </a:spcAft>
              <a:buClr>
                <a:srgbClr val="191919"/>
              </a:buClr>
              <a:buSzPts val="5200"/>
              <a:buNone/>
              <a:defRPr sz="5200">
                <a:solidFill>
                  <a:srgbClr val="191919"/>
                </a:solidFill>
              </a:defRPr>
            </a:lvl6pPr>
            <a:lvl7pPr lvl="6" algn="l" rtl="0">
              <a:spcBef>
                <a:spcPts val="0"/>
              </a:spcBef>
              <a:spcAft>
                <a:spcPts val="0"/>
              </a:spcAft>
              <a:buClr>
                <a:srgbClr val="191919"/>
              </a:buClr>
              <a:buSzPts val="5200"/>
              <a:buNone/>
              <a:defRPr sz="5200">
                <a:solidFill>
                  <a:srgbClr val="191919"/>
                </a:solidFill>
              </a:defRPr>
            </a:lvl7pPr>
            <a:lvl8pPr lvl="7" algn="l" rtl="0">
              <a:spcBef>
                <a:spcPts val="0"/>
              </a:spcBef>
              <a:spcAft>
                <a:spcPts val="0"/>
              </a:spcAft>
              <a:buClr>
                <a:srgbClr val="191919"/>
              </a:buClr>
              <a:buSzPts val="5200"/>
              <a:buNone/>
              <a:defRPr sz="5200">
                <a:solidFill>
                  <a:srgbClr val="191919"/>
                </a:solidFill>
              </a:defRPr>
            </a:lvl8pPr>
            <a:lvl9pPr lvl="8" algn="l"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8" name="Google Shape;18;p2"/>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 name="Google Shape;19;p2"/>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7"/>
        <p:cNvGrpSpPr/>
        <p:nvPr/>
      </p:nvGrpSpPr>
      <p:grpSpPr>
        <a:xfrm>
          <a:off x="0" y="0"/>
          <a:ext cx="0" cy="0"/>
          <a:chOff x="0" y="0"/>
          <a:chExt cx="0" cy="0"/>
        </a:xfrm>
      </p:grpSpPr>
      <p:sp>
        <p:nvSpPr>
          <p:cNvPr id="218" name="Google Shape;218;p13"/>
          <p:cNvSpPr txBox="1">
            <a:spLocks noGrp="1"/>
          </p:cNvSpPr>
          <p:nvPr>
            <p:ph type="title" hasCustomPrompt="1"/>
          </p:nvPr>
        </p:nvSpPr>
        <p:spPr>
          <a:xfrm rot="1097">
            <a:off x="1131382" y="1193375"/>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9" name="Google Shape;219;p13"/>
          <p:cNvSpPr txBox="1">
            <a:spLocks noGrp="1"/>
          </p:cNvSpPr>
          <p:nvPr>
            <p:ph type="title" idx="2"/>
          </p:nvPr>
        </p:nvSpPr>
        <p:spPr>
          <a:xfrm>
            <a:off x="1033950" y="1827733"/>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0" name="Google Shape;220;p13"/>
          <p:cNvSpPr txBox="1">
            <a:spLocks noGrp="1"/>
          </p:cNvSpPr>
          <p:nvPr>
            <p:ph type="subTitle" idx="1"/>
          </p:nvPr>
        </p:nvSpPr>
        <p:spPr>
          <a:xfrm>
            <a:off x="1033950" y="2160128"/>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13"/>
          <p:cNvSpPr txBox="1">
            <a:spLocks noGrp="1"/>
          </p:cNvSpPr>
          <p:nvPr>
            <p:ph type="title" idx="3" hasCustomPrompt="1"/>
          </p:nvPr>
        </p:nvSpPr>
        <p:spPr>
          <a:xfrm rot="1097">
            <a:off x="1131382" y="2922150"/>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2" name="Google Shape;222;p13"/>
          <p:cNvSpPr txBox="1">
            <a:spLocks noGrp="1"/>
          </p:cNvSpPr>
          <p:nvPr>
            <p:ph type="title" idx="4"/>
          </p:nvPr>
        </p:nvSpPr>
        <p:spPr>
          <a:xfrm>
            <a:off x="1033950" y="3556505"/>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3" name="Google Shape;223;p13"/>
          <p:cNvSpPr txBox="1">
            <a:spLocks noGrp="1"/>
          </p:cNvSpPr>
          <p:nvPr>
            <p:ph type="subTitle" idx="5"/>
          </p:nvPr>
        </p:nvSpPr>
        <p:spPr>
          <a:xfrm>
            <a:off x="1033950" y="3888900"/>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 name="Google Shape;224;p13"/>
          <p:cNvSpPr txBox="1">
            <a:spLocks noGrp="1"/>
          </p:cNvSpPr>
          <p:nvPr>
            <p:ph type="title" idx="6" hasCustomPrompt="1"/>
          </p:nvPr>
        </p:nvSpPr>
        <p:spPr>
          <a:xfrm rot="1097">
            <a:off x="5099182" y="1193375"/>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5" name="Google Shape;225;p13"/>
          <p:cNvSpPr txBox="1">
            <a:spLocks noGrp="1"/>
          </p:cNvSpPr>
          <p:nvPr>
            <p:ph type="title" idx="7"/>
          </p:nvPr>
        </p:nvSpPr>
        <p:spPr>
          <a:xfrm>
            <a:off x="5001750" y="1827733"/>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 name="Google Shape;226;p13"/>
          <p:cNvSpPr txBox="1">
            <a:spLocks noGrp="1"/>
          </p:cNvSpPr>
          <p:nvPr>
            <p:ph type="subTitle" idx="8"/>
          </p:nvPr>
        </p:nvSpPr>
        <p:spPr>
          <a:xfrm>
            <a:off x="5001750" y="2160128"/>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 name="Google Shape;227;p13"/>
          <p:cNvSpPr txBox="1">
            <a:spLocks noGrp="1"/>
          </p:cNvSpPr>
          <p:nvPr>
            <p:ph type="title" idx="9" hasCustomPrompt="1"/>
          </p:nvPr>
        </p:nvSpPr>
        <p:spPr>
          <a:xfrm rot="1097">
            <a:off x="5099182" y="2922150"/>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8" name="Google Shape;228;p13"/>
          <p:cNvSpPr txBox="1">
            <a:spLocks noGrp="1"/>
          </p:cNvSpPr>
          <p:nvPr>
            <p:ph type="title" idx="13"/>
          </p:nvPr>
        </p:nvSpPr>
        <p:spPr>
          <a:xfrm>
            <a:off x="5001750" y="3556505"/>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9" name="Google Shape;229;p13"/>
          <p:cNvSpPr txBox="1">
            <a:spLocks noGrp="1"/>
          </p:cNvSpPr>
          <p:nvPr>
            <p:ph type="subTitle" idx="14"/>
          </p:nvPr>
        </p:nvSpPr>
        <p:spPr>
          <a:xfrm>
            <a:off x="5001750" y="3888900"/>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0" name="Google Shape;230;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 name="Google Shape;231;p13"/>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73362" y="1124172"/>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89925" y="598500"/>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89925" y="1649825"/>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44" name="Google Shape;244;p13"/>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Love is love</a:t>
            </a:r>
            <a:endParaRPr sz="1000">
              <a:solidFill>
                <a:schemeClr val="dk1"/>
              </a:solidFill>
              <a:latin typeface="Abel"/>
              <a:ea typeface="Abel"/>
              <a:cs typeface="Abel"/>
              <a:sym typeface="Abel"/>
            </a:endParaRPr>
          </a:p>
        </p:txBody>
      </p:sp>
      <p:sp>
        <p:nvSpPr>
          <p:cNvPr id="245" name="Google Shape;245;p13"/>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rot="-819">
            <a:off x="720000" y="3232718"/>
            <a:ext cx="3777300" cy="5646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48" name="Google Shape;248;p14"/>
          <p:cNvSpPr txBox="1">
            <a:spLocks noGrp="1"/>
          </p:cNvSpPr>
          <p:nvPr>
            <p:ph type="subTitle" idx="1"/>
          </p:nvPr>
        </p:nvSpPr>
        <p:spPr>
          <a:xfrm>
            <a:off x="720125" y="1242997"/>
            <a:ext cx="4563900" cy="194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49" name="Google Shape;249;p1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Importance</a:t>
            </a:r>
            <a:endParaRPr sz="1000">
              <a:solidFill>
                <a:schemeClr val="dk1"/>
              </a:solidFill>
              <a:latin typeface="Abel"/>
              <a:ea typeface="Abel"/>
              <a:cs typeface="Abel"/>
              <a:sym typeface="Abel"/>
            </a:endParaRPr>
          </a:p>
        </p:txBody>
      </p:sp>
      <p:sp>
        <p:nvSpPr>
          <p:cNvPr id="256" name="Google Shape;256;p1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Positive impact</a:t>
            </a:r>
            <a:endParaRPr sz="1000">
              <a:solidFill>
                <a:schemeClr val="dk1"/>
              </a:solidFill>
              <a:latin typeface="Abel"/>
              <a:ea typeface="Abel"/>
              <a:cs typeface="Abel"/>
              <a:sym typeface="Abel"/>
            </a:endParaRPr>
          </a:p>
        </p:txBody>
      </p:sp>
      <p:sp>
        <p:nvSpPr>
          <p:cNvPr id="257" name="Google Shape;257;p1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BLANK_1_2">
    <p:spTree>
      <p:nvGrpSpPr>
        <p:cNvPr id="1" name="Shape 258"/>
        <p:cNvGrpSpPr/>
        <p:nvPr/>
      </p:nvGrpSpPr>
      <p:grpSpPr>
        <a:xfrm>
          <a:off x="0" y="0"/>
          <a:ext cx="0" cy="0"/>
          <a:chOff x="0" y="0"/>
          <a:chExt cx="0" cy="0"/>
        </a:xfrm>
      </p:grpSpPr>
      <p:sp>
        <p:nvSpPr>
          <p:cNvPr id="259" name="Google Shape;259;p15"/>
          <p:cNvSpPr txBox="1">
            <a:spLocks noGrp="1"/>
          </p:cNvSpPr>
          <p:nvPr>
            <p:ph type="subTitle" idx="1"/>
          </p:nvPr>
        </p:nvSpPr>
        <p:spPr>
          <a:xfrm>
            <a:off x="4744588" y="3530550"/>
            <a:ext cx="2402700" cy="10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1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67" name="Google Shape;267;p1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68" name="Google Shape;268;p1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Community</a:t>
            </a:r>
            <a:endParaRPr sz="1000">
              <a:solidFill>
                <a:schemeClr val="dk1"/>
              </a:solidFill>
              <a:latin typeface="Abel"/>
              <a:ea typeface="Abel"/>
              <a:cs typeface="Abel"/>
              <a:sym typeface="Abel"/>
            </a:endParaRPr>
          </a:p>
        </p:txBody>
      </p:sp>
      <p:sp>
        <p:nvSpPr>
          <p:cNvPr id="269" name="Google Shape;269;p15"/>
          <p:cNvSpPr txBox="1">
            <a:spLocks noGrp="1"/>
          </p:cNvSpPr>
          <p:nvPr>
            <p:ph type="title"/>
          </p:nvPr>
        </p:nvSpPr>
        <p:spPr>
          <a:xfrm>
            <a:off x="1996713" y="3488400"/>
            <a:ext cx="2402700" cy="111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0" name="Google Shape;270;p15"/>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73362" y="1124172"/>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89925" y="598500"/>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89925" y="1649825"/>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BLANK_1_2_1">
    <p:spTree>
      <p:nvGrpSpPr>
        <p:cNvPr id="1" name="Shape 276"/>
        <p:cNvGrpSpPr/>
        <p:nvPr/>
      </p:nvGrpSpPr>
      <p:grpSpPr>
        <a:xfrm>
          <a:off x="0" y="0"/>
          <a:ext cx="0" cy="0"/>
          <a:chOff x="0" y="0"/>
          <a:chExt cx="0" cy="0"/>
        </a:xfrm>
      </p:grpSpPr>
      <p:sp>
        <p:nvSpPr>
          <p:cNvPr id="277" name="Google Shape;277;p16"/>
          <p:cNvSpPr txBox="1">
            <a:spLocks noGrp="1"/>
          </p:cNvSpPr>
          <p:nvPr>
            <p:ph type="subTitle" idx="1"/>
          </p:nvPr>
        </p:nvSpPr>
        <p:spPr>
          <a:xfrm>
            <a:off x="5313625" y="3111475"/>
            <a:ext cx="3110700" cy="84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16"/>
          <p:cNvSpPr txBox="1">
            <a:spLocks noGrp="1"/>
          </p:cNvSpPr>
          <p:nvPr>
            <p:ph type="title"/>
          </p:nvPr>
        </p:nvSpPr>
        <p:spPr>
          <a:xfrm>
            <a:off x="5313625" y="1342800"/>
            <a:ext cx="3110700" cy="1564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9" name="Google Shape;279;p16"/>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Friendly</a:t>
            </a:r>
            <a:endParaRPr sz="1000">
              <a:solidFill>
                <a:schemeClr val="dk1"/>
              </a:solidFill>
              <a:latin typeface="Abel"/>
              <a:ea typeface="Abel"/>
              <a:cs typeface="Abel"/>
              <a:sym typeface="Abel"/>
            </a:endParaRPr>
          </a:p>
        </p:txBody>
      </p:sp>
      <p:sp>
        <p:nvSpPr>
          <p:cNvPr id="286" name="Google Shape;286;p16"/>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Experiences</a:t>
            </a:r>
            <a:endParaRPr sz="1000">
              <a:solidFill>
                <a:schemeClr val="dk1"/>
              </a:solidFill>
              <a:latin typeface="Abel"/>
              <a:ea typeface="Abel"/>
              <a:cs typeface="Abel"/>
              <a:sym typeface="Abel"/>
            </a:endParaRPr>
          </a:p>
        </p:txBody>
      </p:sp>
      <p:sp>
        <p:nvSpPr>
          <p:cNvPr id="287" name="Google Shape;287;p16"/>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AND_TWO_COLUMNS_2">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 name="Google Shape;290;p1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Love</a:t>
            </a:r>
            <a:endParaRPr sz="1000">
              <a:solidFill>
                <a:schemeClr val="dk1"/>
              </a:solidFill>
              <a:latin typeface="Abel"/>
              <a:ea typeface="Abel"/>
              <a:cs typeface="Abel"/>
              <a:sym typeface="Abel"/>
            </a:endParaRPr>
          </a:p>
        </p:txBody>
      </p:sp>
      <p:sp>
        <p:nvSpPr>
          <p:cNvPr id="297" name="Google Shape;297;p1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Is love</a:t>
            </a:r>
            <a:endParaRPr sz="1000">
              <a:solidFill>
                <a:schemeClr val="dk1"/>
              </a:solidFill>
              <a:latin typeface="Abel"/>
              <a:ea typeface="Abel"/>
              <a:cs typeface="Abel"/>
              <a:sym typeface="Abel"/>
            </a:endParaRPr>
          </a:p>
        </p:txBody>
      </p:sp>
      <p:sp>
        <p:nvSpPr>
          <p:cNvPr id="298" name="Google Shape;298;p1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99" name="Google Shape;299;p17"/>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7"/>
          <p:cNvGrpSpPr/>
          <p:nvPr/>
        </p:nvGrpSpPr>
        <p:grpSpPr>
          <a:xfrm>
            <a:off x="1523850" y="78575"/>
            <a:ext cx="420900" cy="420900"/>
            <a:chOff x="509550" y="78575"/>
            <a:chExt cx="420900" cy="420900"/>
          </a:xfrm>
        </p:grpSpPr>
        <p:sp>
          <p:nvSpPr>
            <p:cNvPr id="301" name="Google Shape;301;p17"/>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4" name="Google Shape;314;p1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21" name="Google Shape;321;p1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22" name="Google Shape;322;p1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LGBTQ+</a:t>
            </a:r>
            <a:endParaRPr sz="1000">
              <a:solidFill>
                <a:schemeClr val="dk1"/>
              </a:solidFill>
              <a:latin typeface="Abel"/>
              <a:ea typeface="Abel"/>
              <a:cs typeface="Abel"/>
              <a:sym typeface="Abel"/>
            </a:endParaRPr>
          </a:p>
        </p:txBody>
      </p:sp>
      <p:grpSp>
        <p:nvGrpSpPr>
          <p:cNvPr id="323" name="Google Shape;323;p18"/>
          <p:cNvGrpSpPr/>
          <p:nvPr/>
        </p:nvGrpSpPr>
        <p:grpSpPr>
          <a:xfrm>
            <a:off x="4361550" y="78575"/>
            <a:ext cx="420900" cy="420900"/>
            <a:chOff x="509550" y="78575"/>
            <a:chExt cx="420900" cy="420900"/>
          </a:xfrm>
        </p:grpSpPr>
        <p:sp>
          <p:nvSpPr>
            <p:cNvPr id="324" name="Google Shape;324;p1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BLANK_1_1_1_1_2">
    <p:spTree>
      <p:nvGrpSpPr>
        <p:cNvPr id="1" name="Shape 330"/>
        <p:cNvGrpSpPr/>
        <p:nvPr/>
      </p:nvGrpSpPr>
      <p:grpSpPr>
        <a:xfrm>
          <a:off x="0" y="0"/>
          <a:ext cx="0" cy="0"/>
          <a:chOff x="0" y="0"/>
          <a:chExt cx="0" cy="0"/>
        </a:xfrm>
      </p:grpSpPr>
      <p:sp>
        <p:nvSpPr>
          <p:cNvPr id="331" name="Google Shape;331;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2" name="Google Shape;332;p1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Friendly</a:t>
            </a:r>
            <a:endParaRPr sz="1000">
              <a:solidFill>
                <a:schemeClr val="dk1"/>
              </a:solidFill>
              <a:latin typeface="Abel"/>
              <a:ea typeface="Abel"/>
              <a:cs typeface="Abel"/>
              <a:sym typeface="Abel"/>
            </a:endParaRPr>
          </a:p>
        </p:txBody>
      </p:sp>
      <p:sp>
        <p:nvSpPr>
          <p:cNvPr id="339" name="Google Shape;339;p1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Experiences</a:t>
            </a:r>
            <a:endParaRPr sz="1000">
              <a:solidFill>
                <a:schemeClr val="dk1"/>
              </a:solidFill>
              <a:latin typeface="Abel"/>
              <a:ea typeface="Abel"/>
              <a:cs typeface="Abel"/>
              <a:sym typeface="Abel"/>
            </a:endParaRPr>
          </a:p>
        </p:txBody>
      </p:sp>
      <p:sp>
        <p:nvSpPr>
          <p:cNvPr id="340" name="Google Shape;340;p1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41" name="Google Shape;341;p19"/>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9"/>
          <p:cNvGrpSpPr/>
          <p:nvPr/>
        </p:nvGrpSpPr>
        <p:grpSpPr>
          <a:xfrm>
            <a:off x="8612755" y="1099149"/>
            <a:ext cx="354291" cy="353897"/>
            <a:chOff x="447875" y="2297100"/>
            <a:chExt cx="1237050" cy="1235675"/>
          </a:xfrm>
        </p:grpSpPr>
        <p:sp>
          <p:nvSpPr>
            <p:cNvPr id="345" name="Google Shape;345;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19"/>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9"/>
          <p:cNvGrpSpPr/>
          <p:nvPr/>
        </p:nvGrpSpPr>
        <p:grpSpPr>
          <a:xfrm>
            <a:off x="150455" y="572824"/>
            <a:ext cx="354291" cy="353897"/>
            <a:chOff x="447875" y="2297100"/>
            <a:chExt cx="1237050" cy="1235675"/>
          </a:xfrm>
        </p:grpSpPr>
        <p:sp>
          <p:nvSpPr>
            <p:cNvPr id="367" name="Google Shape;367;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9"/>
          <p:cNvGrpSpPr/>
          <p:nvPr/>
        </p:nvGrpSpPr>
        <p:grpSpPr>
          <a:xfrm>
            <a:off x="150455" y="1625474"/>
            <a:ext cx="354291" cy="353897"/>
            <a:chOff x="447875" y="2297100"/>
            <a:chExt cx="1237050" cy="1235675"/>
          </a:xfrm>
        </p:grpSpPr>
        <p:sp>
          <p:nvSpPr>
            <p:cNvPr id="384" name="Google Shape;384;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9"/>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401"/>
        <p:cNvGrpSpPr/>
        <p:nvPr/>
      </p:nvGrpSpPr>
      <p:grpSpPr>
        <a:xfrm>
          <a:off x="0" y="0"/>
          <a:ext cx="0" cy="0"/>
          <a:chOff x="0" y="0"/>
          <a:chExt cx="0" cy="0"/>
        </a:xfrm>
      </p:grpSpPr>
      <p:sp>
        <p:nvSpPr>
          <p:cNvPr id="402" name="Google Shape;402;p20"/>
          <p:cNvSpPr txBox="1">
            <a:spLocks noGrp="1"/>
          </p:cNvSpPr>
          <p:nvPr>
            <p:ph type="body" idx="1"/>
          </p:nvPr>
        </p:nvSpPr>
        <p:spPr>
          <a:xfrm>
            <a:off x="7200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4"/>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03" name="Google Shape;403;p20"/>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4"/>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04" name="Google Shape;404;p2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5" name="Google Shape;405;p2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Awareness</a:t>
            </a:r>
            <a:endParaRPr sz="1000">
              <a:solidFill>
                <a:schemeClr val="dk1"/>
              </a:solidFill>
              <a:latin typeface="Abel"/>
              <a:ea typeface="Abel"/>
              <a:cs typeface="Abel"/>
              <a:sym typeface="Abel"/>
            </a:endParaRPr>
          </a:p>
        </p:txBody>
      </p:sp>
      <p:sp>
        <p:nvSpPr>
          <p:cNvPr id="412" name="Google Shape;412;p20"/>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LGBTQ+</a:t>
            </a:r>
            <a:endParaRPr sz="1000">
              <a:solidFill>
                <a:schemeClr val="dk1"/>
              </a:solidFill>
              <a:latin typeface="Abel"/>
              <a:ea typeface="Abel"/>
              <a:cs typeface="Abel"/>
              <a:sym typeface="Abel"/>
            </a:endParaRPr>
          </a:p>
        </p:txBody>
      </p:sp>
      <p:sp>
        <p:nvSpPr>
          <p:cNvPr id="413" name="Google Shape;413;p20"/>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14" name="Google Shape;414;p20"/>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0"/>
          <p:cNvGrpSpPr/>
          <p:nvPr/>
        </p:nvGrpSpPr>
        <p:grpSpPr>
          <a:xfrm>
            <a:off x="8612755" y="1099149"/>
            <a:ext cx="354291" cy="353897"/>
            <a:chOff x="447875" y="2297100"/>
            <a:chExt cx="1237050" cy="1235675"/>
          </a:xfrm>
        </p:grpSpPr>
        <p:sp>
          <p:nvSpPr>
            <p:cNvPr id="418" name="Google Shape;418;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20"/>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0"/>
          <p:cNvGrpSpPr/>
          <p:nvPr/>
        </p:nvGrpSpPr>
        <p:grpSpPr>
          <a:xfrm>
            <a:off x="150455" y="572824"/>
            <a:ext cx="354291" cy="353897"/>
            <a:chOff x="447875" y="2297100"/>
            <a:chExt cx="1237050" cy="1235675"/>
          </a:xfrm>
        </p:grpSpPr>
        <p:sp>
          <p:nvSpPr>
            <p:cNvPr id="440" name="Google Shape;440;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0"/>
          <p:cNvGrpSpPr/>
          <p:nvPr/>
        </p:nvGrpSpPr>
        <p:grpSpPr>
          <a:xfrm>
            <a:off x="150455" y="1625474"/>
            <a:ext cx="354291" cy="353897"/>
            <a:chOff x="447875" y="2297100"/>
            <a:chExt cx="1237050" cy="1235675"/>
          </a:xfrm>
        </p:grpSpPr>
        <p:sp>
          <p:nvSpPr>
            <p:cNvPr id="457" name="Google Shape;457;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20"/>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74"/>
        <p:cNvGrpSpPr/>
        <p:nvPr/>
      </p:nvGrpSpPr>
      <p:grpSpPr>
        <a:xfrm>
          <a:off x="0" y="0"/>
          <a:ext cx="0" cy="0"/>
          <a:chOff x="0" y="0"/>
          <a:chExt cx="0" cy="0"/>
        </a:xfrm>
      </p:grpSpPr>
      <p:sp>
        <p:nvSpPr>
          <p:cNvPr id="475" name="Google Shape;475;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6" name="Google Shape;476;p21"/>
          <p:cNvSpPr txBox="1">
            <a:spLocks noGrp="1"/>
          </p:cNvSpPr>
          <p:nvPr>
            <p:ph type="title" idx="2"/>
          </p:nvPr>
        </p:nvSpPr>
        <p:spPr>
          <a:xfrm>
            <a:off x="720000" y="3604729"/>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7" name="Google Shape;477;p21"/>
          <p:cNvSpPr txBox="1">
            <a:spLocks noGrp="1"/>
          </p:cNvSpPr>
          <p:nvPr>
            <p:ph type="subTitle" idx="1"/>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8" name="Google Shape;478;p21"/>
          <p:cNvSpPr txBox="1">
            <a:spLocks noGrp="1"/>
          </p:cNvSpPr>
          <p:nvPr>
            <p:ph type="title" idx="3"/>
          </p:nvPr>
        </p:nvSpPr>
        <p:spPr>
          <a:xfrm>
            <a:off x="3403800" y="3604741"/>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9" name="Google Shape;479;p21"/>
          <p:cNvSpPr txBox="1">
            <a:spLocks noGrp="1"/>
          </p:cNvSpPr>
          <p:nvPr>
            <p:ph type="subTitle" idx="4"/>
          </p:nvPr>
        </p:nvSpPr>
        <p:spPr>
          <a:xfrm>
            <a:off x="3403800" y="4000816"/>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0" name="Google Shape;480;p21"/>
          <p:cNvSpPr txBox="1">
            <a:spLocks noGrp="1"/>
          </p:cNvSpPr>
          <p:nvPr>
            <p:ph type="title" idx="5"/>
          </p:nvPr>
        </p:nvSpPr>
        <p:spPr>
          <a:xfrm>
            <a:off x="6087600" y="3604729"/>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1" name="Google Shape;481;p21"/>
          <p:cNvSpPr txBox="1">
            <a:spLocks noGrp="1"/>
          </p:cNvSpPr>
          <p:nvPr>
            <p:ph type="subTitle" idx="6"/>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2" name="Google Shape;482;p21"/>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89" name="Google Shape;489;p21"/>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90" name="Google Shape;490;p21"/>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LGBTQ+</a:t>
            </a:r>
            <a:endParaRPr sz="1000">
              <a:solidFill>
                <a:schemeClr val="dk1"/>
              </a:solidFill>
              <a:latin typeface="Abel"/>
              <a:ea typeface="Abel"/>
              <a:cs typeface="Abel"/>
              <a:sym typeface="A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631700"/>
            <a:ext cx="7704000" cy="2577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5" name="Google Shape;45;p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2" name="Google Shape;52;p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3" name="Google Shape;53;p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Inclusion</a:t>
            </a:r>
            <a:endParaRPr sz="1000">
              <a:solidFill>
                <a:schemeClr val="dk1"/>
              </a:solidFill>
              <a:latin typeface="Abel"/>
              <a:ea typeface="Abel"/>
              <a:cs typeface="Abel"/>
              <a:sym typeface="Abel"/>
            </a:endParaRPr>
          </a:p>
        </p:txBody>
      </p:sp>
      <p:sp>
        <p:nvSpPr>
          <p:cNvPr id="54" name="Google Shape;54;p4"/>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4"/>
          <p:cNvGrpSpPr/>
          <p:nvPr/>
        </p:nvGrpSpPr>
        <p:grpSpPr>
          <a:xfrm>
            <a:off x="8612755" y="1099149"/>
            <a:ext cx="354291" cy="353897"/>
            <a:chOff x="447875" y="2297100"/>
            <a:chExt cx="1237050" cy="1235675"/>
          </a:xfrm>
        </p:grpSpPr>
        <p:sp>
          <p:nvSpPr>
            <p:cNvPr id="58" name="Google Shape;58;p4"/>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1523850" y="78575"/>
            <a:ext cx="420900" cy="420900"/>
            <a:chOff x="509550" y="78575"/>
            <a:chExt cx="420900" cy="420900"/>
          </a:xfrm>
        </p:grpSpPr>
        <p:sp>
          <p:nvSpPr>
            <p:cNvPr id="77" name="Google Shape;77;p4"/>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4"/>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91"/>
        <p:cNvGrpSpPr/>
        <p:nvPr/>
      </p:nvGrpSpPr>
      <p:grpSpPr>
        <a:xfrm>
          <a:off x="0" y="0"/>
          <a:ext cx="0" cy="0"/>
          <a:chOff x="0" y="0"/>
          <a:chExt cx="0" cy="0"/>
        </a:xfrm>
      </p:grpSpPr>
      <p:sp>
        <p:nvSpPr>
          <p:cNvPr id="492" name="Google Shape;492;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3" name="Google Shape;493;p22"/>
          <p:cNvSpPr txBox="1">
            <a:spLocks noGrp="1"/>
          </p:cNvSpPr>
          <p:nvPr>
            <p:ph type="title" idx="2"/>
          </p:nvPr>
        </p:nvSpPr>
        <p:spPr>
          <a:xfrm>
            <a:off x="720025" y="1713163"/>
            <a:ext cx="2867100" cy="470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4" name="Google Shape;494;p22"/>
          <p:cNvSpPr txBox="1">
            <a:spLocks noGrp="1"/>
          </p:cNvSpPr>
          <p:nvPr>
            <p:ph type="subTitle" idx="1"/>
          </p:nvPr>
        </p:nvSpPr>
        <p:spPr>
          <a:xfrm>
            <a:off x="720025" y="2030875"/>
            <a:ext cx="28671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22"/>
          <p:cNvSpPr txBox="1">
            <a:spLocks noGrp="1"/>
          </p:cNvSpPr>
          <p:nvPr>
            <p:ph type="title" idx="3"/>
          </p:nvPr>
        </p:nvSpPr>
        <p:spPr>
          <a:xfrm>
            <a:off x="5556902" y="1713163"/>
            <a:ext cx="2867100" cy="4701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6" name="Google Shape;496;p22"/>
          <p:cNvSpPr txBox="1">
            <a:spLocks noGrp="1"/>
          </p:cNvSpPr>
          <p:nvPr>
            <p:ph type="subTitle" idx="4"/>
          </p:nvPr>
        </p:nvSpPr>
        <p:spPr>
          <a:xfrm>
            <a:off x="5556900" y="2030875"/>
            <a:ext cx="28671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7" name="Google Shape;497;p22"/>
          <p:cNvSpPr txBox="1">
            <a:spLocks noGrp="1"/>
          </p:cNvSpPr>
          <p:nvPr>
            <p:ph type="title" idx="5"/>
          </p:nvPr>
        </p:nvSpPr>
        <p:spPr>
          <a:xfrm>
            <a:off x="720000" y="3298975"/>
            <a:ext cx="2867100" cy="470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8" name="Google Shape;498;p22"/>
          <p:cNvSpPr txBox="1">
            <a:spLocks noGrp="1"/>
          </p:cNvSpPr>
          <p:nvPr>
            <p:ph type="subTitle" idx="6"/>
          </p:nvPr>
        </p:nvSpPr>
        <p:spPr>
          <a:xfrm>
            <a:off x="720025" y="3616698"/>
            <a:ext cx="28671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9" name="Google Shape;499;p22"/>
          <p:cNvSpPr txBox="1">
            <a:spLocks noGrp="1"/>
          </p:cNvSpPr>
          <p:nvPr>
            <p:ph type="title" idx="7"/>
          </p:nvPr>
        </p:nvSpPr>
        <p:spPr>
          <a:xfrm>
            <a:off x="5556877" y="3298975"/>
            <a:ext cx="2867100" cy="4701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0" name="Google Shape;500;p22"/>
          <p:cNvSpPr txBox="1">
            <a:spLocks noGrp="1"/>
          </p:cNvSpPr>
          <p:nvPr>
            <p:ph type="subTitle" idx="8"/>
          </p:nvPr>
        </p:nvSpPr>
        <p:spPr>
          <a:xfrm>
            <a:off x="5556900" y="3616698"/>
            <a:ext cx="28671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1" name="Google Shape;501;p22"/>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Friendly</a:t>
            </a:r>
            <a:endParaRPr sz="1000">
              <a:solidFill>
                <a:schemeClr val="dk1"/>
              </a:solidFill>
              <a:latin typeface="Abel"/>
              <a:ea typeface="Abel"/>
              <a:cs typeface="Abel"/>
              <a:sym typeface="Abel"/>
            </a:endParaRPr>
          </a:p>
        </p:txBody>
      </p:sp>
      <p:sp>
        <p:nvSpPr>
          <p:cNvPr id="508" name="Google Shape;508;p22"/>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Experiences</a:t>
            </a:r>
            <a:endParaRPr sz="1000">
              <a:solidFill>
                <a:schemeClr val="dk1"/>
              </a:solidFill>
              <a:latin typeface="Abel"/>
              <a:ea typeface="Abel"/>
              <a:cs typeface="Abel"/>
              <a:sym typeface="Abel"/>
            </a:endParaRPr>
          </a:p>
        </p:txBody>
      </p:sp>
      <p:sp>
        <p:nvSpPr>
          <p:cNvPr id="509" name="Google Shape;509;p22"/>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10" name="Google Shape;510;p22"/>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22"/>
          <p:cNvGrpSpPr/>
          <p:nvPr/>
        </p:nvGrpSpPr>
        <p:grpSpPr>
          <a:xfrm>
            <a:off x="8612755" y="1099149"/>
            <a:ext cx="354291" cy="353897"/>
            <a:chOff x="447875" y="2297100"/>
            <a:chExt cx="1237050" cy="1235675"/>
          </a:xfrm>
        </p:grpSpPr>
        <p:sp>
          <p:nvSpPr>
            <p:cNvPr id="514" name="Google Shape;514;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22"/>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22"/>
          <p:cNvGrpSpPr/>
          <p:nvPr/>
        </p:nvGrpSpPr>
        <p:grpSpPr>
          <a:xfrm>
            <a:off x="150455" y="572824"/>
            <a:ext cx="354291" cy="353897"/>
            <a:chOff x="447875" y="2297100"/>
            <a:chExt cx="1237050" cy="1235675"/>
          </a:xfrm>
        </p:grpSpPr>
        <p:sp>
          <p:nvSpPr>
            <p:cNvPr id="536" name="Google Shape;536;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2"/>
          <p:cNvGrpSpPr/>
          <p:nvPr/>
        </p:nvGrpSpPr>
        <p:grpSpPr>
          <a:xfrm>
            <a:off x="150455" y="1625474"/>
            <a:ext cx="354291" cy="353897"/>
            <a:chOff x="447875" y="2297100"/>
            <a:chExt cx="1237050" cy="1235675"/>
          </a:xfrm>
        </p:grpSpPr>
        <p:sp>
          <p:nvSpPr>
            <p:cNvPr id="553" name="Google Shape;553;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2"/>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70"/>
        <p:cNvGrpSpPr/>
        <p:nvPr/>
      </p:nvGrpSpPr>
      <p:grpSpPr>
        <a:xfrm>
          <a:off x="0" y="0"/>
          <a:ext cx="0" cy="0"/>
          <a:chOff x="0" y="0"/>
          <a:chExt cx="0" cy="0"/>
        </a:xfrm>
      </p:grpSpPr>
      <p:sp>
        <p:nvSpPr>
          <p:cNvPr id="571" name="Google Shape;571;p23"/>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Knowledge</a:t>
            </a:r>
            <a:endParaRPr sz="1000">
              <a:solidFill>
                <a:schemeClr val="dk1"/>
              </a:solidFill>
              <a:latin typeface="Abel"/>
              <a:ea typeface="Abel"/>
              <a:cs typeface="Abel"/>
              <a:sym typeface="Abel"/>
            </a:endParaRPr>
          </a:p>
        </p:txBody>
      </p:sp>
      <p:sp>
        <p:nvSpPr>
          <p:cNvPr id="578" name="Google Shape;578;p23"/>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Confidentiality</a:t>
            </a:r>
            <a:endParaRPr sz="1000">
              <a:solidFill>
                <a:schemeClr val="dk1"/>
              </a:solidFill>
              <a:latin typeface="Abel"/>
              <a:ea typeface="Abel"/>
              <a:cs typeface="Abel"/>
              <a:sym typeface="Abel"/>
            </a:endParaRPr>
          </a:p>
        </p:txBody>
      </p:sp>
      <p:sp>
        <p:nvSpPr>
          <p:cNvPr id="579" name="Google Shape;579;p23"/>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80" name="Google Shape;580;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1" name="Google Shape;581;p23"/>
          <p:cNvSpPr txBox="1">
            <a:spLocks noGrp="1"/>
          </p:cNvSpPr>
          <p:nvPr>
            <p:ph type="title" idx="2"/>
          </p:nvPr>
        </p:nvSpPr>
        <p:spPr>
          <a:xfrm>
            <a:off x="720000"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2" name="Google Shape;582;p23"/>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3" name="Google Shape;583;p23"/>
          <p:cNvSpPr txBox="1">
            <a:spLocks noGrp="1"/>
          </p:cNvSpPr>
          <p:nvPr>
            <p:ph type="title" idx="3"/>
          </p:nvPr>
        </p:nvSpPr>
        <p:spPr>
          <a:xfrm>
            <a:off x="3419271"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4" name="Google Shape;584;p23"/>
          <p:cNvSpPr txBox="1">
            <a:spLocks noGrp="1"/>
          </p:cNvSpPr>
          <p:nvPr>
            <p:ph type="subTitle" idx="4"/>
          </p:nvPr>
        </p:nvSpPr>
        <p:spPr>
          <a:xfrm>
            <a:off x="3419271"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5" name="Google Shape;585;p23"/>
          <p:cNvSpPr txBox="1">
            <a:spLocks noGrp="1"/>
          </p:cNvSpPr>
          <p:nvPr>
            <p:ph type="title" idx="5"/>
          </p:nvPr>
        </p:nvSpPr>
        <p:spPr>
          <a:xfrm>
            <a:off x="720000"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6" name="Google Shape;586;p23"/>
          <p:cNvSpPr txBox="1">
            <a:spLocks noGrp="1"/>
          </p:cNvSpPr>
          <p:nvPr>
            <p:ph type="subTitle" idx="6"/>
          </p:nvPr>
        </p:nvSpPr>
        <p:spPr>
          <a:xfrm>
            <a:off x="72000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7" name="Google Shape;587;p23"/>
          <p:cNvSpPr txBox="1">
            <a:spLocks noGrp="1"/>
          </p:cNvSpPr>
          <p:nvPr>
            <p:ph type="title" idx="7"/>
          </p:nvPr>
        </p:nvSpPr>
        <p:spPr>
          <a:xfrm>
            <a:off x="3419271"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3"/>
          <p:cNvSpPr txBox="1">
            <a:spLocks noGrp="1"/>
          </p:cNvSpPr>
          <p:nvPr>
            <p:ph type="subTitle" idx="8"/>
          </p:nvPr>
        </p:nvSpPr>
        <p:spPr>
          <a:xfrm>
            <a:off x="3419271"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23"/>
          <p:cNvSpPr txBox="1">
            <a:spLocks noGrp="1"/>
          </p:cNvSpPr>
          <p:nvPr>
            <p:ph type="title" idx="9"/>
          </p:nvPr>
        </p:nvSpPr>
        <p:spPr>
          <a:xfrm>
            <a:off x="6118549"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3"/>
          <p:cNvSpPr txBox="1">
            <a:spLocks noGrp="1"/>
          </p:cNvSpPr>
          <p:nvPr>
            <p:ph type="subTitle" idx="13"/>
          </p:nvPr>
        </p:nvSpPr>
        <p:spPr>
          <a:xfrm>
            <a:off x="611855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1" name="Google Shape;591;p23"/>
          <p:cNvSpPr txBox="1">
            <a:spLocks noGrp="1"/>
          </p:cNvSpPr>
          <p:nvPr>
            <p:ph type="title" idx="14"/>
          </p:nvPr>
        </p:nvSpPr>
        <p:spPr>
          <a:xfrm>
            <a:off x="6118549"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3"/>
          <p:cNvSpPr txBox="1">
            <a:spLocks noGrp="1"/>
          </p:cNvSpPr>
          <p:nvPr>
            <p:ph type="subTitle" idx="15"/>
          </p:nvPr>
        </p:nvSpPr>
        <p:spPr>
          <a:xfrm>
            <a:off x="611855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3" name="Google Shape;593;p23"/>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23"/>
          <p:cNvGrpSpPr/>
          <p:nvPr/>
        </p:nvGrpSpPr>
        <p:grpSpPr>
          <a:xfrm>
            <a:off x="1523850" y="78575"/>
            <a:ext cx="420900" cy="420900"/>
            <a:chOff x="509550" y="78575"/>
            <a:chExt cx="420900" cy="420900"/>
          </a:xfrm>
        </p:grpSpPr>
        <p:sp>
          <p:nvSpPr>
            <p:cNvPr id="595" name="Google Shape;595;p23"/>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23"/>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606"/>
        <p:cNvGrpSpPr/>
        <p:nvPr/>
      </p:nvGrpSpPr>
      <p:grpSpPr>
        <a:xfrm>
          <a:off x="0" y="0"/>
          <a:ext cx="0" cy="0"/>
          <a:chOff x="0" y="0"/>
          <a:chExt cx="0" cy="0"/>
        </a:xfrm>
      </p:grpSpPr>
      <p:sp>
        <p:nvSpPr>
          <p:cNvPr id="607" name="Google Shape;607;p24"/>
          <p:cNvSpPr txBox="1">
            <a:spLocks noGrp="1"/>
          </p:cNvSpPr>
          <p:nvPr>
            <p:ph type="title" hasCustomPrompt="1"/>
          </p:nvPr>
        </p:nvSpPr>
        <p:spPr>
          <a:xfrm rot="-345">
            <a:off x="1537737" y="676938"/>
            <a:ext cx="2992800" cy="1148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08" name="Google Shape;608;p24"/>
          <p:cNvSpPr txBox="1">
            <a:spLocks noGrp="1"/>
          </p:cNvSpPr>
          <p:nvPr>
            <p:ph type="subTitle" idx="1"/>
          </p:nvPr>
        </p:nvSpPr>
        <p:spPr>
          <a:xfrm>
            <a:off x="1537765" y="1825173"/>
            <a:ext cx="2992800" cy="3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09" name="Google Shape;609;p24"/>
          <p:cNvSpPr txBox="1">
            <a:spLocks noGrp="1"/>
          </p:cNvSpPr>
          <p:nvPr>
            <p:ph type="title" idx="2" hasCustomPrompt="1"/>
          </p:nvPr>
        </p:nvSpPr>
        <p:spPr>
          <a:xfrm>
            <a:off x="1537755" y="2794305"/>
            <a:ext cx="2992800" cy="1148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10" name="Google Shape;610;p24"/>
          <p:cNvSpPr txBox="1">
            <a:spLocks noGrp="1"/>
          </p:cNvSpPr>
          <p:nvPr>
            <p:ph type="subTitle" idx="3"/>
          </p:nvPr>
        </p:nvSpPr>
        <p:spPr>
          <a:xfrm>
            <a:off x="1537746" y="3973813"/>
            <a:ext cx="2992800" cy="3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1" name="Google Shape;611;p2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18" name="Google Shape;618;p2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19" name="Google Shape;619;p2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Community</a:t>
            </a:r>
            <a:endParaRPr sz="1000">
              <a:solidFill>
                <a:schemeClr val="dk1"/>
              </a:solidFill>
              <a:latin typeface="Abel"/>
              <a:ea typeface="Abel"/>
              <a:cs typeface="Abel"/>
              <a:sym typeface="A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20"/>
        <p:cNvGrpSpPr/>
        <p:nvPr/>
      </p:nvGrpSpPr>
      <p:grpSpPr>
        <a:xfrm>
          <a:off x="0" y="0"/>
          <a:ext cx="0" cy="0"/>
          <a:chOff x="0" y="0"/>
          <a:chExt cx="0" cy="0"/>
        </a:xfrm>
      </p:grpSpPr>
      <p:sp>
        <p:nvSpPr>
          <p:cNvPr id="621" name="Google Shape;621;p25"/>
          <p:cNvSpPr txBox="1">
            <a:spLocks noGrp="1"/>
          </p:cNvSpPr>
          <p:nvPr>
            <p:ph type="subTitle" idx="1"/>
          </p:nvPr>
        </p:nvSpPr>
        <p:spPr>
          <a:xfrm>
            <a:off x="719988" y="2468932"/>
            <a:ext cx="32166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22" name="Google Shape;622;p25"/>
          <p:cNvSpPr txBox="1">
            <a:spLocks noGrp="1"/>
          </p:cNvSpPr>
          <p:nvPr>
            <p:ph type="subTitle" idx="2"/>
          </p:nvPr>
        </p:nvSpPr>
        <p:spPr>
          <a:xfrm rot="-1283">
            <a:off x="719987" y="4184197"/>
            <a:ext cx="3216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623" name="Google Shape;623;p2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Informative</a:t>
            </a:r>
            <a:endParaRPr sz="1000">
              <a:solidFill>
                <a:schemeClr val="dk1"/>
              </a:solidFill>
              <a:latin typeface="Abel"/>
              <a:ea typeface="Abel"/>
              <a:cs typeface="Abel"/>
              <a:sym typeface="Abel"/>
            </a:endParaRPr>
          </a:p>
        </p:txBody>
      </p:sp>
      <p:sp>
        <p:nvSpPr>
          <p:cNvPr id="630" name="Google Shape;630;p2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Workshop</a:t>
            </a:r>
            <a:endParaRPr sz="1000">
              <a:solidFill>
                <a:schemeClr val="dk1"/>
              </a:solidFill>
              <a:latin typeface="Abel"/>
              <a:ea typeface="Abel"/>
              <a:cs typeface="Abel"/>
              <a:sym typeface="Abel"/>
            </a:endParaRPr>
          </a:p>
        </p:txBody>
      </p:sp>
      <p:sp>
        <p:nvSpPr>
          <p:cNvPr id="631" name="Google Shape;631;p2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32" name="Google Shape;632;p25"/>
          <p:cNvSpPr txBox="1"/>
          <p:nvPr/>
        </p:nvSpPr>
        <p:spPr>
          <a:xfrm>
            <a:off x="719988" y="3662591"/>
            <a:ext cx="3720900" cy="617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chemeClr val="dk1"/>
                </a:solidFill>
                <a:latin typeface="Abel"/>
                <a:ea typeface="Abel"/>
                <a:cs typeface="Abel"/>
                <a:sym typeface="Abel"/>
              </a:rPr>
              <a:t>CREDITS:</a:t>
            </a:r>
            <a:r>
              <a:rPr lang="en" sz="1100">
                <a:solidFill>
                  <a:schemeClr val="dk1"/>
                </a:solidFill>
                <a:latin typeface="Abel"/>
                <a:ea typeface="Abel"/>
                <a:cs typeface="Abel"/>
                <a:sym typeface="Abel"/>
              </a:rPr>
              <a:t> This presentation template was created by </a:t>
            </a:r>
            <a:r>
              <a:rPr lang="en" sz="1100" b="1">
                <a:solidFill>
                  <a:schemeClr val="dk1"/>
                </a:solidFill>
                <a:uFill>
                  <a:noFill/>
                </a:uFill>
                <a:latin typeface="Abel"/>
                <a:ea typeface="Abel"/>
                <a:cs typeface="Abel"/>
                <a:sym typeface="Abel"/>
                <a:hlinkClick r:id="rId2">
                  <a:extLst>
                    <a:ext uri="{A12FA001-AC4F-418D-AE19-62706E023703}">
                      <ahyp:hlinkClr xmlns="" xmlns:ahyp="http://schemas.microsoft.com/office/drawing/2018/hyperlinkcolor" val="tx"/>
                    </a:ext>
                  </a:extLst>
                </a:hlinkClick>
              </a:rPr>
              <a:t>Slidesgo</a:t>
            </a:r>
            <a:r>
              <a:rPr lang="en" sz="1100" b="1">
                <a:solidFill>
                  <a:schemeClr val="dk1"/>
                </a:solidFill>
                <a:latin typeface="Abel"/>
                <a:ea typeface="Abel"/>
                <a:cs typeface="Abel"/>
                <a:sym typeface="Abel"/>
              </a:rPr>
              <a:t>,</a:t>
            </a:r>
            <a:r>
              <a:rPr lang="en" sz="1100">
                <a:solidFill>
                  <a:schemeClr val="dk1"/>
                </a:solidFill>
                <a:latin typeface="Abel"/>
                <a:ea typeface="Abel"/>
                <a:cs typeface="Abel"/>
                <a:sym typeface="Abel"/>
              </a:rPr>
              <a:t> and includes icons by </a:t>
            </a:r>
            <a:r>
              <a:rPr lang="en" sz="1100" b="1">
                <a:solidFill>
                  <a:schemeClr val="dk1"/>
                </a:solidFill>
                <a:uFill>
                  <a:noFill/>
                </a:uFill>
                <a:latin typeface="Abel"/>
                <a:ea typeface="Abel"/>
                <a:cs typeface="Abel"/>
                <a:sym typeface="Abel"/>
                <a:hlinkClick r:id="rId3">
                  <a:extLst>
                    <a:ext uri="{A12FA001-AC4F-418D-AE19-62706E023703}">
                      <ahyp:hlinkClr xmlns="" xmlns:ahyp="http://schemas.microsoft.com/office/drawing/2018/hyperlinkcolor" val="tx"/>
                    </a:ext>
                  </a:extLst>
                </a:hlinkClick>
              </a:rPr>
              <a:t>Flaticon</a:t>
            </a:r>
            <a:r>
              <a:rPr lang="en" sz="1100" b="1">
                <a:solidFill>
                  <a:schemeClr val="dk1"/>
                </a:solidFill>
                <a:latin typeface="Abel"/>
                <a:ea typeface="Abel"/>
                <a:cs typeface="Abel"/>
                <a:sym typeface="Abel"/>
              </a:rPr>
              <a:t>,</a:t>
            </a:r>
            <a:r>
              <a:rPr lang="en" sz="1100">
                <a:solidFill>
                  <a:schemeClr val="dk1"/>
                </a:solidFill>
                <a:latin typeface="Abel"/>
                <a:ea typeface="Abel"/>
                <a:cs typeface="Abel"/>
                <a:sym typeface="Abel"/>
              </a:rPr>
              <a:t> and infographics &amp; images by </a:t>
            </a:r>
            <a:r>
              <a:rPr lang="en" sz="1100" b="1">
                <a:solidFill>
                  <a:schemeClr val="dk1"/>
                </a:solidFill>
                <a:uFill>
                  <a:noFill/>
                </a:uFill>
                <a:latin typeface="Abel"/>
                <a:ea typeface="Abel"/>
                <a:cs typeface="Abel"/>
                <a:sym typeface="Abel"/>
                <a:hlinkClick r:id="rId4">
                  <a:extLst>
                    <a:ext uri="{A12FA001-AC4F-418D-AE19-62706E023703}">
                      <ahyp:hlinkClr xmlns="" xmlns:ahyp="http://schemas.microsoft.com/office/drawing/2018/hyperlinkcolor" val="tx"/>
                    </a:ext>
                  </a:extLst>
                </a:hlinkClick>
              </a:rPr>
              <a:t>Freepik</a:t>
            </a:r>
            <a:endParaRPr sz="1100" b="1">
              <a:solidFill>
                <a:schemeClr val="dk1"/>
              </a:solidFill>
              <a:latin typeface="Abel"/>
              <a:ea typeface="Abel"/>
              <a:cs typeface="Abel"/>
              <a:sym typeface="Abel"/>
            </a:endParaRPr>
          </a:p>
        </p:txBody>
      </p:sp>
      <p:sp>
        <p:nvSpPr>
          <p:cNvPr id="633" name="Google Shape;633;p25"/>
          <p:cNvSpPr txBox="1">
            <a:spLocks noGrp="1"/>
          </p:cNvSpPr>
          <p:nvPr>
            <p:ph type="ctrTitle"/>
          </p:nvPr>
        </p:nvSpPr>
        <p:spPr>
          <a:xfrm>
            <a:off x="719988" y="540000"/>
            <a:ext cx="5137200" cy="12606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3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TITLE_AND_TWO_COLUMNS_2_1">
    <p:spTree>
      <p:nvGrpSpPr>
        <p:cNvPr id="1" name="Shape 635"/>
        <p:cNvGrpSpPr/>
        <p:nvPr/>
      </p:nvGrpSpPr>
      <p:grpSpPr>
        <a:xfrm>
          <a:off x="0" y="0"/>
          <a:ext cx="0" cy="0"/>
          <a:chOff x="0" y="0"/>
          <a:chExt cx="0" cy="0"/>
        </a:xfrm>
      </p:grpSpPr>
      <p:sp>
        <p:nvSpPr>
          <p:cNvPr id="636" name="Google Shape;636;p2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3" name="Google Shape;643;p2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4" name="Google Shape;644;p2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5" name="Google Shape;645;p27"/>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27"/>
          <p:cNvGrpSpPr/>
          <p:nvPr/>
        </p:nvGrpSpPr>
        <p:grpSpPr>
          <a:xfrm>
            <a:off x="1523850" y="78575"/>
            <a:ext cx="420900" cy="420900"/>
            <a:chOff x="509550" y="78575"/>
            <a:chExt cx="420900" cy="420900"/>
          </a:xfrm>
        </p:grpSpPr>
        <p:sp>
          <p:nvSpPr>
            <p:cNvPr id="647" name="Google Shape;647;p27"/>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7"/>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TITLE_ONLY_1_1">
    <p:spTree>
      <p:nvGrpSpPr>
        <p:cNvPr id="1" name="Shape 658"/>
        <p:cNvGrpSpPr/>
        <p:nvPr/>
      </p:nvGrpSpPr>
      <p:grpSpPr>
        <a:xfrm>
          <a:off x="0" y="0"/>
          <a:ext cx="0" cy="0"/>
          <a:chOff x="0" y="0"/>
          <a:chExt cx="0" cy="0"/>
        </a:xfrm>
      </p:grpSpPr>
      <p:sp>
        <p:nvSpPr>
          <p:cNvPr id="659" name="Google Shape;659;p2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66" name="Google Shape;666;p2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67" name="Google Shape;667;p2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grpSp>
        <p:nvGrpSpPr>
          <p:cNvPr id="668" name="Google Shape;668;p28"/>
          <p:cNvGrpSpPr/>
          <p:nvPr/>
        </p:nvGrpSpPr>
        <p:grpSpPr>
          <a:xfrm>
            <a:off x="4361550" y="78575"/>
            <a:ext cx="420900" cy="420900"/>
            <a:chOff x="509550" y="78575"/>
            <a:chExt cx="420900" cy="420900"/>
          </a:xfrm>
        </p:grpSpPr>
        <p:sp>
          <p:nvSpPr>
            <p:cNvPr id="669" name="Google Shape;669;p2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2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TITLE_AND_BODY_1_1_1">
    <p:spTree>
      <p:nvGrpSpPr>
        <p:cNvPr id="1" name="Shape 675"/>
        <p:cNvGrpSpPr/>
        <p:nvPr/>
      </p:nvGrpSpPr>
      <p:grpSpPr>
        <a:xfrm>
          <a:off x="0" y="0"/>
          <a:ext cx="0" cy="0"/>
          <a:chOff x="0" y="0"/>
          <a:chExt cx="0" cy="0"/>
        </a:xfrm>
      </p:grpSpPr>
      <p:sp>
        <p:nvSpPr>
          <p:cNvPr id="676" name="Google Shape;676;p2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3" name="Google Shape;683;p2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4" name="Google Shape;684;p2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5" name="Google Shape;685;p29"/>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29"/>
          <p:cNvGrpSpPr/>
          <p:nvPr/>
        </p:nvGrpSpPr>
        <p:grpSpPr>
          <a:xfrm>
            <a:off x="8612755" y="1099149"/>
            <a:ext cx="354291" cy="353897"/>
            <a:chOff x="447875" y="2297100"/>
            <a:chExt cx="1237050" cy="1235675"/>
          </a:xfrm>
        </p:grpSpPr>
        <p:sp>
          <p:nvSpPr>
            <p:cNvPr id="689" name="Google Shape;689;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9"/>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29"/>
          <p:cNvGrpSpPr/>
          <p:nvPr/>
        </p:nvGrpSpPr>
        <p:grpSpPr>
          <a:xfrm>
            <a:off x="150455" y="572824"/>
            <a:ext cx="354291" cy="353897"/>
            <a:chOff x="447875" y="2297100"/>
            <a:chExt cx="1237050" cy="1235675"/>
          </a:xfrm>
        </p:grpSpPr>
        <p:sp>
          <p:nvSpPr>
            <p:cNvPr id="711" name="Google Shape;711;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29"/>
          <p:cNvGrpSpPr/>
          <p:nvPr/>
        </p:nvGrpSpPr>
        <p:grpSpPr>
          <a:xfrm>
            <a:off x="150455" y="1625474"/>
            <a:ext cx="354291" cy="353897"/>
            <a:chOff x="447875" y="2297100"/>
            <a:chExt cx="1237050" cy="1235675"/>
          </a:xfrm>
        </p:grpSpPr>
        <p:sp>
          <p:nvSpPr>
            <p:cNvPr id="728" name="Google Shape;728;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29"/>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BLANK_1_1_1_1_1_2">
    <p:spTree>
      <p:nvGrpSpPr>
        <p:cNvPr id="1" name="Shape 745"/>
        <p:cNvGrpSpPr/>
        <p:nvPr/>
      </p:nvGrpSpPr>
      <p:grpSpPr>
        <a:xfrm>
          <a:off x="0" y="0"/>
          <a:ext cx="0" cy="0"/>
          <a:chOff x="0" y="0"/>
          <a:chExt cx="0" cy="0"/>
        </a:xfrm>
      </p:grpSpPr>
      <p:sp>
        <p:nvSpPr>
          <p:cNvPr id="746" name="Google Shape;746;p3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753" name="Google Shape;753;p30"/>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754" name="Google Shape;754;p30"/>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5"/>
          <p:cNvSpPr txBox="1">
            <a:spLocks noGrp="1"/>
          </p:cNvSpPr>
          <p:nvPr>
            <p:ph type="subTitle" idx="1"/>
          </p:nvPr>
        </p:nvSpPr>
        <p:spPr>
          <a:xfrm>
            <a:off x="1290775" y="2942875"/>
            <a:ext cx="2907600" cy="9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 name="Google Shape;85;p5"/>
          <p:cNvSpPr txBox="1">
            <a:spLocks noGrp="1"/>
          </p:cNvSpPr>
          <p:nvPr>
            <p:ph type="subTitle" idx="2"/>
          </p:nvPr>
        </p:nvSpPr>
        <p:spPr>
          <a:xfrm>
            <a:off x="4945650" y="2942875"/>
            <a:ext cx="2907600" cy="9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5"/>
          <p:cNvSpPr txBox="1">
            <a:spLocks noGrp="1"/>
          </p:cNvSpPr>
          <p:nvPr>
            <p:ph type="title" idx="3"/>
          </p:nvPr>
        </p:nvSpPr>
        <p:spPr>
          <a:xfrm>
            <a:off x="1290775" y="2558667"/>
            <a:ext cx="2907600" cy="48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 name="Google Shape;88;p5"/>
          <p:cNvSpPr txBox="1">
            <a:spLocks noGrp="1"/>
          </p:cNvSpPr>
          <p:nvPr>
            <p:ph type="title" idx="4"/>
          </p:nvPr>
        </p:nvSpPr>
        <p:spPr>
          <a:xfrm>
            <a:off x="4945650" y="2558667"/>
            <a:ext cx="2907600" cy="48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96" name="Google Shape;96;p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97" name="Google Shape;97;p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Love</a:t>
            </a:r>
            <a:endParaRPr sz="1000">
              <a:solidFill>
                <a:schemeClr val="dk1"/>
              </a:solidFill>
              <a:latin typeface="Abel"/>
              <a:ea typeface="Abel"/>
              <a:cs typeface="Abel"/>
              <a:sym typeface="Abel"/>
            </a:endParaRPr>
          </a:p>
        </p:txBody>
      </p:sp>
      <p:sp>
        <p:nvSpPr>
          <p:cNvPr id="98" name="Google Shape;98;p5"/>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5"/>
          <p:cNvGrpSpPr/>
          <p:nvPr/>
        </p:nvGrpSpPr>
        <p:grpSpPr>
          <a:xfrm>
            <a:off x="1523850" y="78575"/>
            <a:ext cx="420900" cy="420900"/>
            <a:chOff x="509550" y="78575"/>
            <a:chExt cx="420900" cy="420900"/>
          </a:xfrm>
        </p:grpSpPr>
        <p:sp>
          <p:nvSpPr>
            <p:cNvPr id="100" name="Google Shape;100;p5"/>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5"/>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6"/>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LGBTQ+</a:t>
            </a:r>
            <a:endParaRPr sz="1000">
              <a:solidFill>
                <a:schemeClr val="dk1"/>
              </a:solidFill>
              <a:latin typeface="Abel"/>
              <a:ea typeface="Abel"/>
              <a:cs typeface="Abel"/>
              <a:sym typeface="Abel"/>
            </a:endParaRPr>
          </a:p>
        </p:txBody>
      </p:sp>
      <p:sp>
        <p:nvSpPr>
          <p:cNvPr id="120" name="Google Shape;120;p6"/>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Awareness</a:t>
            </a:r>
            <a:endParaRPr sz="1000">
              <a:solidFill>
                <a:schemeClr val="dk1"/>
              </a:solidFill>
              <a:latin typeface="Abel"/>
              <a:ea typeface="Abel"/>
              <a:cs typeface="Abel"/>
              <a:sym typeface="Abel"/>
            </a:endParaRPr>
          </a:p>
        </p:txBody>
      </p:sp>
      <p:sp>
        <p:nvSpPr>
          <p:cNvPr id="121" name="Google Shape;121;p6"/>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grpSp>
        <p:nvGrpSpPr>
          <p:cNvPr id="122" name="Google Shape;122;p6"/>
          <p:cNvGrpSpPr/>
          <p:nvPr/>
        </p:nvGrpSpPr>
        <p:grpSpPr>
          <a:xfrm>
            <a:off x="4361550" y="78575"/>
            <a:ext cx="420900" cy="420900"/>
            <a:chOff x="509550" y="78575"/>
            <a:chExt cx="420900" cy="420900"/>
          </a:xfrm>
        </p:grpSpPr>
        <p:sp>
          <p:nvSpPr>
            <p:cNvPr id="123" name="Google Shape;123;p6"/>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6"/>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7"/>
          <p:cNvSpPr txBox="1">
            <a:spLocks noGrp="1"/>
          </p:cNvSpPr>
          <p:nvPr>
            <p:ph type="subTitle" idx="1"/>
          </p:nvPr>
        </p:nvSpPr>
        <p:spPr>
          <a:xfrm rot="-279">
            <a:off x="4307875" y="1785644"/>
            <a:ext cx="3698100" cy="2101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32" name="Google Shape;132;p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39" name="Google Shape;139;p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40" name="Google Shape;140;p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Love</a:t>
            </a:r>
            <a:endParaRPr sz="1000">
              <a:solidFill>
                <a:schemeClr val="dk1"/>
              </a:solidFill>
              <a:latin typeface="Abel"/>
              <a:ea typeface="Abel"/>
              <a:cs typeface="Abel"/>
              <a:sym typeface="Abel"/>
            </a:endParaRPr>
          </a:p>
        </p:txBody>
      </p:sp>
      <p:sp>
        <p:nvSpPr>
          <p:cNvPr id="141" name="Google Shape;141;p7"/>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7"/>
          <p:cNvGrpSpPr/>
          <p:nvPr/>
        </p:nvGrpSpPr>
        <p:grpSpPr>
          <a:xfrm>
            <a:off x="8612755" y="1099149"/>
            <a:ext cx="354291" cy="353897"/>
            <a:chOff x="447875" y="2297100"/>
            <a:chExt cx="1237050" cy="1235675"/>
          </a:xfrm>
        </p:grpSpPr>
        <p:sp>
          <p:nvSpPr>
            <p:cNvPr id="145" name="Google Shape;145;p7"/>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7"/>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720000" y="1126500"/>
            <a:ext cx="7704000" cy="28905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7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5" name="Google Shape;165;p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72" name="Google Shape;172;p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73" name="Google Shape;173;p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Inclusive</a:t>
            </a:r>
            <a:endParaRPr sz="1000">
              <a:solidFill>
                <a:schemeClr val="dk1"/>
              </a:solidFill>
              <a:latin typeface="Abel"/>
              <a:ea typeface="Abel"/>
              <a:cs typeface="Abel"/>
              <a:sym typeface="Abel"/>
            </a:endParaRPr>
          </a:p>
        </p:txBody>
      </p:sp>
      <p:grpSp>
        <p:nvGrpSpPr>
          <p:cNvPr id="174" name="Google Shape;174;p8"/>
          <p:cNvGrpSpPr/>
          <p:nvPr/>
        </p:nvGrpSpPr>
        <p:grpSpPr>
          <a:xfrm>
            <a:off x="4361550" y="78575"/>
            <a:ext cx="420900" cy="420900"/>
            <a:chOff x="509550" y="78575"/>
            <a:chExt cx="420900" cy="420900"/>
          </a:xfrm>
        </p:grpSpPr>
        <p:sp>
          <p:nvSpPr>
            <p:cNvPr id="175" name="Google Shape;175;p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1"/>
        <p:cNvGrpSpPr/>
        <p:nvPr/>
      </p:nvGrpSpPr>
      <p:grpSpPr>
        <a:xfrm>
          <a:off x="0" y="0"/>
          <a:ext cx="0" cy="0"/>
          <a:chOff x="0" y="0"/>
          <a:chExt cx="0" cy="0"/>
        </a:xfrm>
      </p:grpSpPr>
      <p:sp>
        <p:nvSpPr>
          <p:cNvPr id="182" name="Google Shape;182;p9"/>
          <p:cNvSpPr txBox="1">
            <a:spLocks noGrp="1"/>
          </p:cNvSpPr>
          <p:nvPr>
            <p:ph type="subTitle" idx="1"/>
          </p:nvPr>
        </p:nvSpPr>
        <p:spPr>
          <a:xfrm>
            <a:off x="2493675" y="3277213"/>
            <a:ext cx="41565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 name="Google Shape;183;p9"/>
          <p:cNvSpPr txBox="1">
            <a:spLocks noGrp="1"/>
          </p:cNvSpPr>
          <p:nvPr>
            <p:ph type="title"/>
          </p:nvPr>
        </p:nvSpPr>
        <p:spPr>
          <a:xfrm>
            <a:off x="1139600" y="1982050"/>
            <a:ext cx="6864600" cy="116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1" name="Google Shape;191;p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2" name="Google Shape;192;p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Reduce stigma</a:t>
            </a:r>
            <a:endParaRPr sz="1000">
              <a:solidFill>
                <a:schemeClr val="dk1"/>
              </a:solidFill>
              <a:latin typeface="Abel"/>
              <a:ea typeface="Abel"/>
              <a:cs typeface="Abel"/>
              <a:sym typeface="A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720000" y="3304750"/>
            <a:ext cx="7704000" cy="1298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1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1925" y="4934700"/>
            <a:ext cx="22998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Friendly workspace</a:t>
            </a:r>
            <a:endParaRPr sz="1000">
              <a:solidFill>
                <a:schemeClr val="dk1"/>
              </a:solidFill>
              <a:latin typeface="Abel"/>
              <a:ea typeface="Abel"/>
              <a:cs typeface="Abel"/>
              <a:sym typeface="Abel"/>
            </a:endParaRPr>
          </a:p>
        </p:txBody>
      </p:sp>
      <p:sp>
        <p:nvSpPr>
          <p:cNvPr id="202" name="Google Shape;202;p10"/>
          <p:cNvSpPr/>
          <p:nvPr/>
        </p:nvSpPr>
        <p:spPr>
          <a:xfrm>
            <a:off x="6842200" y="4934700"/>
            <a:ext cx="22998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Awareness</a:t>
            </a:r>
            <a:endParaRPr sz="1000">
              <a:solidFill>
                <a:schemeClr val="dk1"/>
              </a:solidFill>
              <a:latin typeface="Abel"/>
              <a:ea typeface="Abel"/>
              <a:cs typeface="Abel"/>
              <a:sym typeface="Abel"/>
            </a:endParaRPr>
          </a:p>
        </p:txBody>
      </p:sp>
      <p:sp>
        <p:nvSpPr>
          <p:cNvPr id="203" name="Google Shape;203;p10"/>
          <p:cNvSpPr/>
          <p:nvPr/>
        </p:nvSpPr>
        <p:spPr>
          <a:xfrm>
            <a:off x="2301725" y="4934700"/>
            <a:ext cx="45405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4"/>
        <p:cNvGrpSpPr/>
        <p:nvPr/>
      </p:nvGrpSpPr>
      <p:grpSpPr>
        <a:xfrm>
          <a:off x="0" y="0"/>
          <a:ext cx="0" cy="0"/>
          <a:chOff x="0" y="0"/>
          <a:chExt cx="0" cy="0"/>
        </a:xfrm>
      </p:grpSpPr>
      <p:sp>
        <p:nvSpPr>
          <p:cNvPr id="205" name="Google Shape;205;p11"/>
          <p:cNvSpPr txBox="1">
            <a:spLocks noGrp="1"/>
          </p:cNvSpPr>
          <p:nvPr>
            <p:ph type="title" hasCustomPrompt="1"/>
          </p:nvPr>
        </p:nvSpPr>
        <p:spPr>
          <a:xfrm rot="294">
            <a:off x="1061475" y="707863"/>
            <a:ext cx="7020900" cy="1711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0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6" name="Google Shape;206;p11"/>
          <p:cNvSpPr txBox="1">
            <a:spLocks noGrp="1"/>
          </p:cNvSpPr>
          <p:nvPr>
            <p:ph type="subTitle" idx="1"/>
          </p:nvPr>
        </p:nvSpPr>
        <p:spPr>
          <a:xfrm>
            <a:off x="2458275" y="2466525"/>
            <a:ext cx="4227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7" name="Google Shape;207;p11"/>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14" name="Google Shape;214;p11"/>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15" name="Google Shape;215;p11"/>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Reduce stigma</a:t>
            </a:r>
            <a:endParaRPr sz="1000">
              <a:solidFill>
                <a:schemeClr val="dk1"/>
              </a:solidFill>
              <a:latin typeface="Abel"/>
              <a:ea typeface="Abel"/>
              <a:cs typeface="Abel"/>
              <a:sym typeface="A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1pPr>
            <a:lvl2pPr lvl="1"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2pPr>
            <a:lvl3pPr lvl="2"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3pPr>
            <a:lvl4pPr lvl="3"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4pPr>
            <a:lvl5pPr lvl="4"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5pPr>
            <a:lvl6pPr lvl="5"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6pPr>
            <a:lvl7pPr lvl="6"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7pPr>
            <a:lvl8pPr lvl="7"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8pPr>
            <a:lvl9pPr lvl="8"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anslifeline.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1"/>
          <p:cNvSpPr txBox="1">
            <a:spLocks noGrp="1"/>
          </p:cNvSpPr>
          <p:nvPr>
            <p:ph type="ctrTitle"/>
          </p:nvPr>
        </p:nvSpPr>
        <p:spPr>
          <a:xfrm>
            <a:off x="832650" y="1529388"/>
            <a:ext cx="4728900" cy="25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t>LGBTQIA</a:t>
            </a:r>
            <a:r>
              <a:rPr lang="en" dirty="0"/>
              <a:t>+ Awareness </a:t>
            </a:r>
            <a:endParaRPr dirty="0"/>
          </a:p>
        </p:txBody>
      </p:sp>
      <p:pic>
        <p:nvPicPr>
          <p:cNvPr id="760" name="Google Shape;760;p31"/>
          <p:cNvPicPr preferRelativeResize="0"/>
          <p:nvPr/>
        </p:nvPicPr>
        <p:blipFill rotWithShape="1">
          <a:blip r:embed="rId3">
            <a:alphaModFix/>
          </a:blip>
          <a:srcRect l="26841" r="20733"/>
          <a:stretch/>
        </p:blipFill>
        <p:spPr>
          <a:xfrm>
            <a:off x="5895550" y="811650"/>
            <a:ext cx="2528451" cy="3215400"/>
          </a:xfrm>
          <a:prstGeom prst="rect">
            <a:avLst/>
          </a:prstGeom>
          <a:noFill/>
          <a:ln w="9525" cap="flat" cmpd="sng">
            <a:solidFill>
              <a:schemeClr val="dk1"/>
            </a:solidFill>
            <a:prstDash val="solid"/>
            <a:round/>
            <a:headEnd type="none" w="sm" len="sm"/>
            <a:tailEnd type="none" w="sm" len="sm"/>
          </a:ln>
        </p:spPr>
      </p:pic>
      <p:grpSp>
        <p:nvGrpSpPr>
          <p:cNvPr id="761" name="Google Shape;761;p31"/>
          <p:cNvGrpSpPr/>
          <p:nvPr/>
        </p:nvGrpSpPr>
        <p:grpSpPr>
          <a:xfrm>
            <a:off x="5680767" y="2571738"/>
            <a:ext cx="420900" cy="420900"/>
            <a:chOff x="5680767" y="2571738"/>
            <a:chExt cx="420900" cy="420900"/>
          </a:xfrm>
        </p:grpSpPr>
        <p:sp>
          <p:nvSpPr>
            <p:cNvPr id="762" name="Google Shape;762;p31"/>
            <p:cNvSpPr/>
            <p:nvPr/>
          </p:nvSpPr>
          <p:spPr>
            <a:xfrm>
              <a:off x="5680767" y="2571738"/>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5772619" y="2651414"/>
              <a:ext cx="237186" cy="261682"/>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64" name="Google Shape;764;p31"/>
          <p:cNvCxnSpPr/>
          <p:nvPr/>
        </p:nvCxnSpPr>
        <p:spPr>
          <a:xfrm>
            <a:off x="832650" y="3437838"/>
            <a:ext cx="4330800" cy="0"/>
          </a:xfrm>
          <a:prstGeom prst="straightConnector1">
            <a:avLst/>
          </a:prstGeom>
          <a:noFill/>
          <a:ln w="9525" cap="flat" cmpd="sng">
            <a:solidFill>
              <a:schemeClr val="dk1"/>
            </a:solidFill>
            <a:prstDash val="solid"/>
            <a:round/>
            <a:headEnd type="none" w="med" len="med"/>
            <a:tailEnd type="none" w="med" len="med"/>
          </a:ln>
        </p:spPr>
      </p:cxnSp>
      <p:sp>
        <p:nvSpPr>
          <p:cNvPr id="765" name="Google Shape;765;p31"/>
          <p:cNvSpPr/>
          <p:nvPr/>
        </p:nvSpPr>
        <p:spPr>
          <a:xfrm rot="10800000" flipH="1">
            <a:off x="5311500" y="33793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flipH="1">
            <a:off x="5483325" y="33793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rot="10800000" flipH="1">
            <a:off x="5311500" y="1259942"/>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flipH="1">
            <a:off x="5483325" y="1259942"/>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9" name="Google Shape;769;p31"/>
          <p:cNvCxnSpPr/>
          <p:nvPr/>
        </p:nvCxnSpPr>
        <p:spPr>
          <a:xfrm>
            <a:off x="3858403" y="1318438"/>
            <a:ext cx="1305000" cy="0"/>
          </a:xfrm>
          <a:prstGeom prst="straightConnector1">
            <a:avLst/>
          </a:prstGeom>
          <a:noFill/>
          <a:ln w="9525" cap="flat" cmpd="sng">
            <a:solidFill>
              <a:schemeClr val="dk1"/>
            </a:solidFill>
            <a:prstDash val="solid"/>
            <a:round/>
            <a:headEnd type="none" w="med" len="med"/>
            <a:tailEnd type="none" w="med" len="med"/>
          </a:ln>
        </p:spPr>
      </p:cxnSp>
      <p:grpSp>
        <p:nvGrpSpPr>
          <p:cNvPr id="770" name="Google Shape;770;p31"/>
          <p:cNvGrpSpPr/>
          <p:nvPr/>
        </p:nvGrpSpPr>
        <p:grpSpPr>
          <a:xfrm>
            <a:off x="8219325" y="1259950"/>
            <a:ext cx="420900" cy="420900"/>
            <a:chOff x="8219325" y="1259950"/>
            <a:chExt cx="420900" cy="420900"/>
          </a:xfrm>
        </p:grpSpPr>
        <p:sp>
          <p:nvSpPr>
            <p:cNvPr id="771" name="Google Shape;771;p31"/>
            <p:cNvSpPr/>
            <p:nvPr/>
          </p:nvSpPr>
          <p:spPr>
            <a:xfrm>
              <a:off x="8219325" y="12599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8269717" y="1318447"/>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7"/>
          <p:cNvSpPr txBox="1">
            <a:spLocks noGrp="1"/>
          </p:cNvSpPr>
          <p:nvPr>
            <p:ph type="title"/>
          </p:nvPr>
        </p:nvSpPr>
        <p:spPr>
          <a:xfrm>
            <a:off x="145925" y="540000"/>
            <a:ext cx="4143000" cy="22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is it Important to Get Pronouns Right? </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811" name="Google Shape;811;p37"/>
          <p:cNvPicPr preferRelativeResize="0"/>
          <p:nvPr/>
        </p:nvPicPr>
        <p:blipFill>
          <a:blip r:embed="rId3">
            <a:alphaModFix/>
          </a:blip>
          <a:stretch>
            <a:fillRect/>
          </a:stretch>
        </p:blipFill>
        <p:spPr>
          <a:xfrm>
            <a:off x="4572000" y="597925"/>
            <a:ext cx="4411799" cy="3947650"/>
          </a:xfrm>
          <a:prstGeom prst="rect">
            <a:avLst/>
          </a:prstGeom>
          <a:noFill/>
          <a:ln>
            <a:noFill/>
          </a:ln>
        </p:spPr>
      </p:pic>
      <p:pic>
        <p:nvPicPr>
          <p:cNvPr id="812" name="Google Shape;812;p37"/>
          <p:cNvPicPr preferRelativeResize="0"/>
          <p:nvPr/>
        </p:nvPicPr>
        <p:blipFill>
          <a:blip r:embed="rId4">
            <a:alphaModFix/>
          </a:blip>
          <a:stretch>
            <a:fillRect/>
          </a:stretch>
        </p:blipFill>
        <p:spPr>
          <a:xfrm>
            <a:off x="484238" y="2070425"/>
            <a:ext cx="3498325" cy="2060650"/>
          </a:xfrm>
          <a:prstGeom prst="rect">
            <a:avLst/>
          </a:prstGeom>
          <a:noFill/>
          <a:ln>
            <a:noFill/>
          </a:ln>
        </p:spPr>
      </p:pic>
      <p:sp>
        <p:nvSpPr>
          <p:cNvPr id="813" name="Google Shape;813;p37"/>
          <p:cNvSpPr txBox="1"/>
          <p:nvPr/>
        </p:nvSpPr>
        <p:spPr>
          <a:xfrm>
            <a:off x="145925" y="4389275"/>
            <a:ext cx="2282400" cy="1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bel"/>
                <a:ea typeface="Abel"/>
                <a:cs typeface="Abel"/>
                <a:sym typeface="Abel"/>
              </a:rPr>
              <a:t>*Human Rights Campaign</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3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Suicide Facts &amp; Risk Factors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19" name="Google Shape;819;p38"/>
          <p:cNvSpPr txBox="1"/>
          <p:nvPr/>
        </p:nvSpPr>
        <p:spPr>
          <a:xfrm>
            <a:off x="270000" y="1174500"/>
            <a:ext cx="8604000" cy="3562800"/>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LGBTQ+ young people are more than four times as likely to attempt suicide than their peers (Johns et al., 2019; Johns et al., 2020).</a:t>
            </a:r>
            <a:endParaRPr sz="1850" dirty="0">
              <a:solidFill>
                <a:srgbClr val="101066"/>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The Trevor Project estimates that more than 1.8 million LGBTQ+ young people (ages 13-24) seriously consider suicide each year in the U.S. and at least one attempts suicide every 45 seconds.</a:t>
            </a:r>
            <a:endParaRPr sz="1850" dirty="0">
              <a:solidFill>
                <a:srgbClr val="101066"/>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Risk factors: </a:t>
            </a:r>
            <a:endParaRPr sz="1850" dirty="0">
              <a:solidFill>
                <a:srgbClr val="101066"/>
              </a:solidFill>
              <a:latin typeface="Times New Roman"/>
              <a:ea typeface="Times New Roman"/>
              <a:cs typeface="Times New Roman"/>
              <a:sym typeface="Times New Roman"/>
            </a:endParaRPr>
          </a:p>
          <a:p>
            <a:pPr marL="914400" lvl="1"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Lack of support </a:t>
            </a:r>
            <a:endParaRPr sz="1850" dirty="0">
              <a:solidFill>
                <a:srgbClr val="101066"/>
              </a:solidFill>
              <a:latin typeface="Times New Roman"/>
              <a:ea typeface="Times New Roman"/>
              <a:cs typeface="Times New Roman"/>
              <a:sym typeface="Times New Roman"/>
            </a:endParaRPr>
          </a:p>
          <a:p>
            <a:pPr marL="914400" lvl="1"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Physical harm/bullying </a:t>
            </a:r>
            <a:endParaRPr sz="1850" dirty="0">
              <a:solidFill>
                <a:srgbClr val="101066"/>
              </a:solidFill>
              <a:latin typeface="Times New Roman"/>
              <a:ea typeface="Times New Roman"/>
              <a:cs typeface="Times New Roman"/>
              <a:sym typeface="Times New Roman"/>
            </a:endParaRPr>
          </a:p>
          <a:p>
            <a:pPr marL="914400" lvl="1" indent="-346075" algn="l" rtl="0">
              <a:lnSpc>
                <a:spcPct val="115000"/>
              </a:lnSpc>
              <a:spcBef>
                <a:spcPts val="0"/>
              </a:spcBef>
              <a:spcAft>
                <a:spcPts val="0"/>
              </a:spcAft>
              <a:buClr>
                <a:srgbClr val="101066"/>
              </a:buClr>
              <a:buSzPts val="1850"/>
              <a:buFont typeface="Times New Roman"/>
              <a:buChar char="○"/>
            </a:pPr>
            <a:r>
              <a:rPr lang="en" sz="1850" dirty="0">
                <a:solidFill>
                  <a:srgbClr val="101066"/>
                </a:solidFill>
                <a:latin typeface="Times New Roman"/>
                <a:ea typeface="Times New Roman"/>
                <a:cs typeface="Times New Roman"/>
                <a:sym typeface="Times New Roman"/>
              </a:rPr>
              <a:t>Discrimination </a:t>
            </a:r>
            <a:endParaRPr sz="1850" dirty="0">
              <a:solidFill>
                <a:srgbClr val="101066"/>
              </a:solidFill>
              <a:latin typeface="Times New Roman"/>
              <a:ea typeface="Times New Roman"/>
              <a:cs typeface="Times New Roman"/>
              <a:sym typeface="Times New Roman"/>
            </a:endParaRPr>
          </a:p>
          <a:p>
            <a:pPr marL="457200" lvl="0" indent="0" algn="l" rtl="0">
              <a:lnSpc>
                <a:spcPct val="115000"/>
              </a:lnSpc>
              <a:spcBef>
                <a:spcPts val="1200"/>
              </a:spcBef>
              <a:spcAft>
                <a:spcPts val="1200"/>
              </a:spcAft>
              <a:buNone/>
            </a:pPr>
            <a:endParaRPr sz="1800" dirty="0">
              <a:solidFill>
                <a:srgbClr val="101066"/>
              </a:solidFill>
              <a:latin typeface="Times New Roman"/>
              <a:ea typeface="Times New Roman"/>
              <a:cs typeface="Times New Roman"/>
              <a:sym typeface="Times New Roman"/>
            </a:endParaRPr>
          </a:p>
        </p:txBody>
      </p:sp>
      <p:sp>
        <p:nvSpPr>
          <p:cNvPr id="820" name="Google Shape;820;p38"/>
          <p:cNvSpPr txBox="1"/>
          <p:nvPr/>
        </p:nvSpPr>
        <p:spPr>
          <a:xfrm>
            <a:off x="7403027" y="4282259"/>
            <a:ext cx="1681500" cy="2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bel"/>
                <a:ea typeface="Abel"/>
                <a:cs typeface="Abel"/>
                <a:sym typeface="Abel"/>
              </a:rPr>
              <a:t>*The Trevor Project</a:t>
            </a:r>
            <a:endParaRPr dirty="0">
              <a:solidFill>
                <a:schemeClr val="dk1"/>
              </a:solidFill>
              <a:latin typeface="Abel"/>
              <a:ea typeface="Abel"/>
              <a:cs typeface="Abel"/>
              <a:sym typeface="Abel"/>
            </a:endParaRPr>
          </a:p>
          <a:p>
            <a:pPr marL="0" lvl="0" indent="0" algn="l" rtl="0">
              <a:spcBef>
                <a:spcPts val="0"/>
              </a:spcBef>
              <a:spcAft>
                <a:spcPts val="0"/>
              </a:spcAft>
              <a:buNone/>
            </a:pPr>
            <a:endParaRPr dirty="0">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Mental Health </a:t>
            </a:r>
            <a:r>
              <a:rPr lang="en" dirty="0"/>
              <a:t>Risk Factors </a:t>
            </a:r>
            <a:endParaRPr lang="en-US" dirty="0"/>
          </a:p>
        </p:txBody>
      </p:sp>
      <p:sp>
        <p:nvSpPr>
          <p:cNvPr id="3" name="Google Shape;819;p38"/>
          <p:cNvSpPr txBox="1"/>
          <p:nvPr/>
        </p:nvSpPr>
        <p:spPr>
          <a:xfrm>
            <a:off x="270000" y="1352919"/>
            <a:ext cx="8604000" cy="3000791"/>
          </a:xfrm>
          <a:prstGeom prst="rect">
            <a:avLst/>
          </a:prstGeom>
          <a:noFill/>
          <a:ln>
            <a:noFill/>
          </a:ln>
        </p:spPr>
        <p:txBody>
          <a:bodyPr spcFirstLastPara="1" wrap="square" lIns="91425" tIns="91425" rIns="91425" bIns="91425" anchor="t" anchorCtr="0">
            <a:spAutoFit/>
          </a:bodyPr>
          <a:lstStyle/>
          <a:p>
            <a:pPr marL="111125" lvl="0" algn="ctr">
              <a:lnSpc>
                <a:spcPct val="115000"/>
              </a:lnSpc>
              <a:buClr>
                <a:srgbClr val="101066"/>
              </a:buClr>
              <a:buSzPts val="1850"/>
            </a:pPr>
            <a:r>
              <a:rPr lang="en-US" sz="2000" b="1" u="sng" dirty="0" smtClean="0">
                <a:solidFill>
                  <a:schemeClr val="bg1">
                    <a:lumMod val="25000"/>
                  </a:schemeClr>
                </a:solidFill>
                <a:latin typeface="Times New Roman" panose="02020603050405020304" pitchFamily="18" charset="0"/>
                <a:cs typeface="Times New Roman" panose="02020603050405020304" pitchFamily="18" charset="0"/>
              </a:rPr>
              <a:t>ANXIETY/DEPRESSION</a:t>
            </a:r>
          </a:p>
          <a:p>
            <a:pPr marL="457200" lvl="0" indent="-346075">
              <a:lnSpc>
                <a:spcPct val="250000"/>
              </a:lnSpc>
              <a:buClr>
                <a:srgbClr val="101066"/>
              </a:buClr>
              <a:buSzPts val="1850"/>
              <a:buFont typeface="Times New Roman"/>
              <a:buChar char="●"/>
            </a:pPr>
            <a:r>
              <a:rPr lang="en-US" u="sng" dirty="0" smtClean="0">
                <a:solidFill>
                  <a:schemeClr val="bg2"/>
                </a:solidFill>
                <a:latin typeface="Arial Rounded MT Bold" panose="020F0704030504030204" pitchFamily="34" charset="0"/>
                <a:cs typeface="Times New Roman" panose="02020603050405020304" pitchFamily="18" charset="0"/>
              </a:rPr>
              <a:t>Anxiety</a:t>
            </a:r>
            <a:r>
              <a:rPr lang="en-US" sz="1600" dirty="0" smtClean="0">
                <a:solidFill>
                  <a:srgbClr val="002060"/>
                </a:solidFill>
                <a:latin typeface="Times New Roman" panose="02020603050405020304" pitchFamily="18" charset="0"/>
                <a:cs typeface="Times New Roman" panose="02020603050405020304" pitchFamily="18" charset="0"/>
              </a:rPr>
              <a:t> and </a:t>
            </a:r>
            <a:r>
              <a:rPr lang="en-US" u="sng" dirty="0" smtClean="0">
                <a:solidFill>
                  <a:schemeClr val="bg2"/>
                </a:solidFill>
                <a:latin typeface="Arial Rounded MT Bold" panose="020F0704030504030204" pitchFamily="34" charset="0"/>
                <a:cs typeface="Times New Roman" panose="02020603050405020304" pitchFamily="18" charset="0"/>
              </a:rPr>
              <a:t>Depression</a:t>
            </a:r>
            <a:r>
              <a:rPr lang="en-US" sz="1600" dirty="0" smtClean="0">
                <a:solidFill>
                  <a:srgbClr val="002060"/>
                </a:solidFill>
                <a:latin typeface="Times New Roman" panose="02020603050405020304" pitchFamily="18" charset="0"/>
                <a:cs typeface="Times New Roman" panose="02020603050405020304" pitchFamily="18" charset="0"/>
              </a:rPr>
              <a:t> are the most reported clinical diagnosis's </a:t>
            </a:r>
          </a:p>
          <a:p>
            <a:pPr marL="457200" lvl="0" indent="-346075">
              <a:lnSpc>
                <a:spcPct val="250000"/>
              </a:lnSpc>
              <a:buClr>
                <a:srgbClr val="101066"/>
              </a:buClr>
              <a:buSzPts val="1850"/>
              <a:buFont typeface="Times New Roman"/>
              <a:buChar char="●"/>
            </a:pPr>
            <a:r>
              <a:rPr lang="en-US" sz="1600" u="sng" dirty="0" smtClean="0">
                <a:solidFill>
                  <a:schemeClr val="bg2"/>
                </a:solidFill>
                <a:latin typeface="Arial Rounded MT Bold" panose="020F0704030504030204" pitchFamily="34" charset="0"/>
                <a:cs typeface="Times New Roman" panose="02020603050405020304" pitchFamily="18" charset="0"/>
              </a:rPr>
              <a:t>67%</a:t>
            </a:r>
            <a:r>
              <a:rPr lang="en-US" sz="1600" dirty="0" smtClean="0">
                <a:solidFill>
                  <a:schemeClr val="bg2"/>
                </a:solidFill>
                <a:latin typeface="Arial Rounded MT Bold" panose="020F0704030504030204" pitchFamily="34"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of LGBTQ youth reported experiencing symptoms of </a:t>
            </a:r>
            <a:r>
              <a:rPr lang="en-US" sz="1600" dirty="0" smtClean="0">
                <a:solidFill>
                  <a:srgbClr val="002060"/>
                </a:solidFill>
                <a:latin typeface="Times New Roman" panose="02020603050405020304" pitchFamily="18" charset="0"/>
                <a:cs typeface="Times New Roman" panose="02020603050405020304" pitchFamily="18" charset="0"/>
              </a:rPr>
              <a:t>anxiety (2022 74%)</a:t>
            </a:r>
          </a:p>
          <a:p>
            <a:pPr marL="457200" lvl="0" indent="-346075">
              <a:lnSpc>
                <a:spcPct val="250000"/>
              </a:lnSpc>
              <a:buClr>
                <a:srgbClr val="101066"/>
              </a:buClr>
              <a:buSzPts val="1850"/>
              <a:buFont typeface="Times New Roman"/>
              <a:buChar char="●"/>
            </a:pPr>
            <a:r>
              <a:rPr lang="en-US" sz="1600" u="sng" dirty="0" smtClean="0">
                <a:solidFill>
                  <a:schemeClr val="bg2"/>
                </a:solidFill>
                <a:latin typeface="Arial Rounded MT Bold" panose="020F0704030504030204" pitchFamily="34" charset="0"/>
              </a:rPr>
              <a:t>54%</a:t>
            </a:r>
            <a:r>
              <a:rPr lang="en-US" sz="1600" dirty="0" smtClean="0">
                <a:solidFill>
                  <a:schemeClr val="bg2"/>
                </a:solidFill>
                <a:latin typeface="Arial Rounded MT Bold" panose="020F0704030504030204" pitchFamily="34" charset="0"/>
              </a:rPr>
              <a:t> </a:t>
            </a:r>
            <a:r>
              <a:rPr lang="en-US" sz="1600" dirty="0">
                <a:solidFill>
                  <a:srgbClr val="002060"/>
                </a:solidFill>
                <a:latin typeface="Times New Roman" panose="02020603050405020304" pitchFamily="18" charset="0"/>
                <a:cs typeface="Times New Roman" panose="02020603050405020304" pitchFamily="18" charset="0"/>
              </a:rPr>
              <a:t>of</a:t>
            </a:r>
            <a:r>
              <a:rPr lang="en-US" sz="1600" b="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LGBTQ youth reported experiencing symptoms of </a:t>
            </a:r>
            <a:r>
              <a:rPr lang="en-US" sz="1600" dirty="0" smtClean="0">
                <a:solidFill>
                  <a:srgbClr val="002060"/>
                </a:solidFill>
                <a:latin typeface="Times New Roman" panose="02020603050405020304" pitchFamily="18" charset="0"/>
                <a:cs typeface="Times New Roman" panose="02020603050405020304" pitchFamily="18" charset="0"/>
              </a:rPr>
              <a:t>depression (2022 58%)</a:t>
            </a:r>
          </a:p>
          <a:p>
            <a:pPr marL="457200" lvl="0" indent="-346075">
              <a:lnSpc>
                <a:spcPct val="250000"/>
              </a:lnSpc>
              <a:buClr>
                <a:srgbClr val="101066"/>
              </a:buClr>
              <a:buSzPts val="1850"/>
              <a:buFont typeface="Times New Roman"/>
              <a:buChar char="●"/>
            </a:pPr>
            <a:endParaRPr lang="en-US" sz="1600" dirty="0" smtClean="0">
              <a:solidFill>
                <a:srgbClr val="002060"/>
              </a:solidFill>
              <a:latin typeface="Times New Roman" panose="02020603050405020304" pitchFamily="18" charset="0"/>
              <a:cs typeface="Times New Roman" panose="02020603050405020304" pitchFamily="18" charset="0"/>
            </a:endParaRPr>
          </a:p>
        </p:txBody>
      </p:sp>
      <p:sp>
        <p:nvSpPr>
          <p:cNvPr id="5" name="Google Shape;820;p38"/>
          <p:cNvSpPr txBox="1"/>
          <p:nvPr/>
        </p:nvSpPr>
        <p:spPr>
          <a:xfrm>
            <a:off x="7144215" y="4356601"/>
            <a:ext cx="1999785" cy="2748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dk1"/>
                </a:solidFill>
                <a:latin typeface="Abel"/>
                <a:ea typeface="Abel"/>
                <a:cs typeface="Abel"/>
                <a:sym typeface="Abel"/>
              </a:rPr>
              <a:t>The </a:t>
            </a:r>
            <a:r>
              <a:rPr lang="en" dirty="0">
                <a:solidFill>
                  <a:schemeClr val="dk1"/>
                </a:solidFill>
                <a:latin typeface="Abel"/>
                <a:ea typeface="Abel"/>
                <a:cs typeface="Abel"/>
                <a:sym typeface="Abel"/>
              </a:rPr>
              <a:t>Trevor </a:t>
            </a:r>
            <a:r>
              <a:rPr lang="en" dirty="0" smtClean="0">
                <a:solidFill>
                  <a:schemeClr val="dk1"/>
                </a:solidFill>
                <a:latin typeface="Abel"/>
                <a:ea typeface="Abel"/>
                <a:cs typeface="Abel"/>
                <a:sym typeface="Abel"/>
              </a:rPr>
              <a:t>Project 2023</a:t>
            </a:r>
            <a:endParaRPr dirty="0">
              <a:solidFill>
                <a:schemeClr val="dk1"/>
              </a:solidFill>
              <a:latin typeface="Abel"/>
              <a:ea typeface="Abel"/>
              <a:cs typeface="Abel"/>
              <a:sym typeface="Abel"/>
            </a:endParaRPr>
          </a:p>
          <a:p>
            <a:pPr marL="0" lvl="0" indent="0" algn="l" rtl="0">
              <a:spcBef>
                <a:spcPts val="0"/>
              </a:spcBef>
              <a:spcAft>
                <a:spcPts val="0"/>
              </a:spcAft>
              <a:buNone/>
            </a:pPr>
            <a:endParaRPr dirty="0">
              <a:solidFill>
                <a:schemeClr val="dk1"/>
              </a:solidFill>
              <a:latin typeface="Abel"/>
              <a:ea typeface="Abel"/>
              <a:cs typeface="Abel"/>
              <a:sym typeface="Abel"/>
            </a:endParaRPr>
          </a:p>
        </p:txBody>
      </p:sp>
    </p:spTree>
    <p:extLst>
      <p:ext uri="{BB962C8B-B14F-4D97-AF65-F5344CB8AC3E}">
        <p14:creationId xmlns:p14="http://schemas.microsoft.com/office/powerpoint/2010/main" val="3853177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2995" y="588322"/>
            <a:ext cx="770400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1pPr>
            <a:lvl2pPr marR="0" lvl="1"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2pPr>
            <a:lvl3pPr marR="0" lvl="2"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3pPr>
            <a:lvl4pPr marR="0" lvl="3"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4pPr>
            <a:lvl5pPr marR="0" lvl="4"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5pPr>
            <a:lvl6pPr marR="0" lvl="5"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6pPr>
            <a:lvl7pPr marR="0" lvl="6"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7pPr>
            <a:lvl8pPr marR="0" lvl="7"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8pPr>
            <a:lvl9pPr marR="0" lvl="8" algn="ctr" rtl="0">
              <a:lnSpc>
                <a:spcPct val="100000"/>
              </a:lnSpc>
              <a:spcBef>
                <a:spcPts val="0"/>
              </a:spcBef>
              <a:spcAft>
                <a:spcPts val="0"/>
              </a:spcAft>
              <a:buClr>
                <a:schemeClr val="dk1"/>
              </a:buClr>
              <a:buSzPts val="3000"/>
              <a:buFont typeface="Bowlby One"/>
              <a:buNone/>
              <a:defRPr sz="3000" b="0" i="0" u="none" strike="noStrike" cap="none">
                <a:solidFill>
                  <a:schemeClr val="dk1"/>
                </a:solidFill>
                <a:latin typeface="Bowlby One"/>
                <a:ea typeface="Bowlby One"/>
                <a:cs typeface="Bowlby One"/>
                <a:sym typeface="Bowlby One"/>
              </a:defRPr>
            </a:lvl9pPr>
          </a:lstStyle>
          <a:p>
            <a:r>
              <a:rPr lang="en" dirty="0" smtClean="0"/>
              <a:t>Mental Health Risk Factors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502" y="1055650"/>
            <a:ext cx="3575824" cy="3575824"/>
          </a:xfrm>
          <a:prstGeom prst="rect">
            <a:avLst/>
          </a:prstGeom>
        </p:spPr>
      </p:pic>
    </p:spTree>
    <p:extLst>
      <p:ext uri="{BB962C8B-B14F-4D97-AF65-F5344CB8AC3E}">
        <p14:creationId xmlns:p14="http://schemas.microsoft.com/office/powerpoint/2010/main" val="281712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 dirty="0" smtClean="0"/>
              <a:t>Mental Health </a:t>
            </a:r>
            <a:r>
              <a:rPr lang="en" dirty="0"/>
              <a:t>Risk Factors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533" y="1174498"/>
            <a:ext cx="3337467" cy="33374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174499"/>
            <a:ext cx="3337467" cy="3337467"/>
          </a:xfrm>
          <a:prstGeom prst="rect">
            <a:avLst/>
          </a:prstGeom>
        </p:spPr>
      </p:pic>
    </p:spTree>
    <p:extLst>
      <p:ext uri="{BB962C8B-B14F-4D97-AF65-F5344CB8AC3E}">
        <p14:creationId xmlns:p14="http://schemas.microsoft.com/office/powerpoint/2010/main" val="391778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 dirty="0" smtClean="0"/>
              <a:t>Mental Health </a:t>
            </a:r>
            <a:r>
              <a:rPr lang="en" dirty="0"/>
              <a:t>Risk Factors </a:t>
            </a:r>
            <a:endParaRPr lang="en-US" dirty="0"/>
          </a:p>
        </p:txBody>
      </p:sp>
      <p:sp>
        <p:nvSpPr>
          <p:cNvPr id="5" name="Google Shape;826;p39"/>
          <p:cNvSpPr txBox="1"/>
          <p:nvPr/>
        </p:nvSpPr>
        <p:spPr>
          <a:xfrm>
            <a:off x="270000" y="1605775"/>
            <a:ext cx="8604000" cy="2769959"/>
          </a:xfrm>
          <a:prstGeom prst="rect">
            <a:avLst/>
          </a:prstGeom>
          <a:noFill/>
          <a:ln>
            <a:noFill/>
          </a:ln>
        </p:spPr>
        <p:txBody>
          <a:bodyPr spcFirstLastPara="1" wrap="square" lIns="91425" tIns="91425" rIns="91425" bIns="91425" anchor="t" anchorCtr="0">
            <a:spAutoFit/>
          </a:bodyPr>
          <a:lstStyle/>
          <a:p>
            <a:pPr marL="457200" lvl="0" indent="-346075">
              <a:lnSpc>
                <a:spcPct val="150000"/>
              </a:lnSpc>
              <a:buClr>
                <a:srgbClr val="233A44"/>
              </a:buClr>
              <a:buSzPts val="1850"/>
              <a:buFont typeface="Times New Roman"/>
              <a:buChar char="●"/>
            </a:pPr>
            <a:r>
              <a:rPr lang="en-US" sz="1600" u="sng" dirty="0" smtClean="0">
                <a:solidFill>
                  <a:schemeClr val="bg2"/>
                </a:solidFill>
                <a:latin typeface="Arial Rounded MT Bold" panose="020F0704030504030204" pitchFamily="34" charset="0"/>
                <a:cs typeface="Times New Roman" panose="02020603050405020304" pitchFamily="18" charset="0"/>
              </a:rPr>
              <a:t>60%</a:t>
            </a:r>
            <a:r>
              <a:rPr lang="en-US" sz="1600" dirty="0" smtClean="0">
                <a:solidFill>
                  <a:schemeClr val="bg2"/>
                </a:solidFill>
                <a:latin typeface="Arial Rounded MT Bold" panose="020F0704030504030204" pitchFamily="34"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of LGBTQ youth reported that they have experienced discrimination based on their sexual orientation</a:t>
            </a:r>
            <a:r>
              <a:rPr lang="en-US" sz="1600" dirty="0" smtClean="0">
                <a:latin typeface="Times New Roman" panose="02020603050405020304" pitchFamily="18" charset="0"/>
                <a:cs typeface="Times New Roman" panose="02020603050405020304" pitchFamily="18" charset="0"/>
              </a:rPr>
              <a:t>.(2022 65%)</a:t>
            </a:r>
            <a:r>
              <a:rPr lang="en-US" dirty="0" smtClean="0">
                <a:solidFill>
                  <a:srgbClr val="002060"/>
                </a:solidFill>
                <a:latin typeface="Times New Roman" panose="02020603050405020304" pitchFamily="18" charset="0"/>
                <a:cs typeface="Times New Roman" panose="02020603050405020304" pitchFamily="18" charset="0"/>
              </a:rPr>
              <a:t>*</a:t>
            </a:r>
          </a:p>
          <a:p>
            <a:pPr marL="457200" lvl="0" indent="-346075">
              <a:lnSpc>
                <a:spcPct val="150000"/>
              </a:lnSpc>
              <a:buClr>
                <a:srgbClr val="233A44"/>
              </a:buClr>
              <a:buSzPts val="1850"/>
              <a:buFont typeface="Times New Roman"/>
              <a:buChar char="●"/>
            </a:pPr>
            <a:r>
              <a:rPr lang="en-US" sz="1600" u="sng" dirty="0">
                <a:solidFill>
                  <a:schemeClr val="bg2"/>
                </a:solidFill>
                <a:latin typeface="Arial Rounded MT Bold" panose="020F0704030504030204" pitchFamily="34" charset="0"/>
              </a:rPr>
              <a:t>5</a:t>
            </a:r>
            <a:r>
              <a:rPr lang="en-US" sz="1600" u="sng" dirty="0" smtClean="0">
                <a:solidFill>
                  <a:schemeClr val="bg2"/>
                </a:solidFill>
                <a:latin typeface="Arial Rounded MT Bold" panose="020F0704030504030204" pitchFamily="34" charset="0"/>
              </a:rPr>
              <a:t>1</a:t>
            </a:r>
            <a:r>
              <a:rPr lang="en-US" sz="1600" u="sng" dirty="0">
                <a:solidFill>
                  <a:schemeClr val="bg2"/>
                </a:solidFill>
                <a:latin typeface="Arial Rounded MT Bold" panose="020F0704030504030204" pitchFamily="34" charset="0"/>
              </a:rPr>
              <a:t>%</a:t>
            </a:r>
            <a:r>
              <a:rPr lang="en-US" sz="1600" dirty="0"/>
              <a:t> </a:t>
            </a:r>
            <a:r>
              <a:rPr lang="en-US" sz="1600" dirty="0">
                <a:solidFill>
                  <a:srgbClr val="002060"/>
                </a:solidFill>
                <a:latin typeface="Times New Roman" panose="02020603050405020304" pitchFamily="18" charset="0"/>
                <a:cs typeface="Times New Roman" panose="02020603050405020304" pitchFamily="18" charset="0"/>
              </a:rPr>
              <a:t>of transgender and </a:t>
            </a:r>
            <a:r>
              <a:rPr lang="en-US" sz="1600" dirty="0" smtClean="0">
                <a:solidFill>
                  <a:srgbClr val="002060"/>
                </a:solidFill>
                <a:latin typeface="Times New Roman" panose="02020603050405020304" pitchFamily="18" charset="0"/>
                <a:cs typeface="Times New Roman" panose="02020603050405020304" pitchFamily="18" charset="0"/>
              </a:rPr>
              <a:t>non-binary </a:t>
            </a:r>
            <a:r>
              <a:rPr lang="en-US" sz="1600" dirty="0">
                <a:solidFill>
                  <a:srgbClr val="002060"/>
                </a:solidFill>
                <a:latin typeface="Times New Roman" panose="02020603050405020304" pitchFamily="18" charset="0"/>
                <a:cs typeface="Times New Roman" panose="02020603050405020304" pitchFamily="18" charset="0"/>
              </a:rPr>
              <a:t>youth reported that they have experienced discrimination based on their gender identity</a:t>
            </a:r>
            <a:r>
              <a:rPr lang="en-US" sz="1600" dirty="0" smtClean="0">
                <a:solidFill>
                  <a:srgbClr val="002060"/>
                </a:solidFill>
                <a:latin typeface="Times New Roman" panose="02020603050405020304" pitchFamily="18" charset="0"/>
                <a:cs typeface="Times New Roman" panose="02020603050405020304" pitchFamily="18" charset="0"/>
              </a:rPr>
              <a:t>.(2022 61%)</a:t>
            </a:r>
            <a:r>
              <a:rPr lang="en-US" dirty="0" smtClean="0">
                <a:solidFill>
                  <a:srgbClr val="002060"/>
                </a:solidFill>
                <a:latin typeface="Abel" panose="020B0604020202020204" charset="0"/>
                <a:cs typeface="Times New Roman" panose="02020603050405020304" pitchFamily="18" charset="0"/>
              </a:rPr>
              <a:t>*</a:t>
            </a:r>
          </a:p>
          <a:p>
            <a:pPr marL="457200" lvl="0" indent="-346075">
              <a:lnSpc>
                <a:spcPct val="150000"/>
              </a:lnSpc>
              <a:buClr>
                <a:srgbClr val="233A44"/>
              </a:buClr>
              <a:buSzPts val="1850"/>
              <a:buFont typeface="Times New Roman"/>
              <a:buChar char="●"/>
            </a:pPr>
            <a:r>
              <a:rPr lang="en-US" sz="1600" dirty="0" smtClean="0">
                <a:solidFill>
                  <a:srgbClr val="002060"/>
                </a:solidFill>
                <a:latin typeface="Times New Roman" panose="02020603050405020304" pitchFamily="18" charset="0"/>
                <a:ea typeface="Times New Roman"/>
                <a:cs typeface="Times New Roman" panose="02020603050405020304" pitchFamily="18" charset="0"/>
                <a:sym typeface="Times New Roman"/>
              </a:rPr>
              <a:t>Youth and Adults higher risk with self medicating and later on addition (prescription, illicit drugs, alcohol)</a:t>
            </a:r>
          </a:p>
          <a:p>
            <a:pPr marL="457200" lvl="0" indent="-346075">
              <a:lnSpc>
                <a:spcPct val="150000"/>
              </a:lnSpc>
              <a:buClr>
                <a:srgbClr val="233A44"/>
              </a:buClr>
              <a:buSzPts val="1850"/>
              <a:buFont typeface="Times New Roman"/>
              <a:buChar char="●"/>
            </a:pPr>
            <a:endParaRPr sz="1600" dirty="0">
              <a:solidFill>
                <a:srgbClr val="002060"/>
              </a:solidFill>
              <a:latin typeface="Times New Roman" panose="02020603050405020304" pitchFamily="18" charset="0"/>
              <a:ea typeface="Times New Roman"/>
              <a:cs typeface="Times New Roman" panose="02020603050405020304" pitchFamily="18" charset="0"/>
              <a:sym typeface="Times New Roman"/>
            </a:endParaRPr>
          </a:p>
        </p:txBody>
      </p:sp>
      <p:sp>
        <p:nvSpPr>
          <p:cNvPr id="7" name="Google Shape;820;p38"/>
          <p:cNvSpPr txBox="1"/>
          <p:nvPr/>
        </p:nvSpPr>
        <p:spPr>
          <a:xfrm>
            <a:off x="7196254" y="4356600"/>
            <a:ext cx="1947746" cy="297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dk1"/>
                </a:solidFill>
                <a:latin typeface="Abel"/>
                <a:ea typeface="Abel"/>
                <a:cs typeface="Abel"/>
                <a:sym typeface="Abel"/>
              </a:rPr>
              <a:t>*The </a:t>
            </a:r>
            <a:r>
              <a:rPr lang="en" dirty="0">
                <a:solidFill>
                  <a:schemeClr val="dk1"/>
                </a:solidFill>
                <a:latin typeface="Abel"/>
                <a:ea typeface="Abel"/>
                <a:cs typeface="Abel"/>
                <a:sym typeface="Abel"/>
              </a:rPr>
              <a:t>Trevor </a:t>
            </a:r>
            <a:r>
              <a:rPr lang="en" dirty="0" smtClean="0">
                <a:solidFill>
                  <a:schemeClr val="dk1"/>
                </a:solidFill>
                <a:latin typeface="Abel"/>
                <a:ea typeface="Abel"/>
                <a:cs typeface="Abel"/>
                <a:sym typeface="Abel"/>
              </a:rPr>
              <a:t>Project 2023</a:t>
            </a:r>
            <a:endParaRPr dirty="0">
              <a:solidFill>
                <a:schemeClr val="dk1"/>
              </a:solidFill>
              <a:latin typeface="Abel"/>
              <a:ea typeface="Abel"/>
              <a:cs typeface="Abel"/>
              <a:sym typeface="Abel"/>
            </a:endParaRPr>
          </a:p>
          <a:p>
            <a:pPr marL="0" lvl="0" indent="0" algn="l" rtl="0">
              <a:spcBef>
                <a:spcPts val="0"/>
              </a:spcBef>
              <a:spcAft>
                <a:spcPts val="0"/>
              </a:spcAft>
              <a:buNone/>
            </a:pPr>
            <a:endParaRPr dirty="0">
              <a:solidFill>
                <a:schemeClr val="dk1"/>
              </a:solidFill>
              <a:latin typeface="Abel"/>
              <a:ea typeface="Abel"/>
              <a:cs typeface="Abel"/>
              <a:sym typeface="Abel"/>
            </a:endParaRPr>
          </a:p>
        </p:txBody>
      </p:sp>
    </p:spTree>
    <p:extLst>
      <p:ext uri="{BB962C8B-B14F-4D97-AF65-F5344CB8AC3E}">
        <p14:creationId xmlns:p14="http://schemas.microsoft.com/office/powerpoint/2010/main" val="4252939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7704000" cy="582556"/>
          </a:xfrm>
        </p:spPr>
        <p:txBody>
          <a:bodyPr/>
          <a:lstStyle/>
          <a:p>
            <a:r>
              <a:rPr lang="en-US" dirty="0" smtClean="0"/>
              <a:t>Personal &amp; Community Barriers</a:t>
            </a:r>
            <a:endParaRPr lang="en-US" dirty="0"/>
          </a:p>
        </p:txBody>
      </p:sp>
      <p:sp>
        <p:nvSpPr>
          <p:cNvPr id="3" name="Google Shape;826;p39"/>
          <p:cNvSpPr txBox="1"/>
          <p:nvPr/>
        </p:nvSpPr>
        <p:spPr>
          <a:xfrm>
            <a:off x="270000" y="1193016"/>
            <a:ext cx="8604000" cy="3093124"/>
          </a:xfrm>
          <a:prstGeom prst="rect">
            <a:avLst/>
          </a:prstGeom>
          <a:noFill/>
          <a:ln>
            <a:noFill/>
          </a:ln>
        </p:spPr>
        <p:txBody>
          <a:bodyPr spcFirstLastPara="1" wrap="square" lIns="91425" tIns="91425" rIns="91425" bIns="91425" anchor="t" anchorCtr="0">
            <a:spAutoFit/>
          </a:bodyPr>
          <a:lstStyle/>
          <a:p>
            <a:pPr marL="457200" lvl="0" indent="-346075" algn="l" rtl="0">
              <a:spcBef>
                <a:spcPts val="0"/>
              </a:spcBef>
              <a:spcAft>
                <a:spcPts val="0"/>
              </a:spcAft>
              <a:buClr>
                <a:srgbClr val="233A44"/>
              </a:buClr>
              <a:buSzPts val="1850"/>
              <a:buFont typeface="Times New Roman"/>
              <a:buChar char="●"/>
            </a:pPr>
            <a:r>
              <a:rPr lang="en" sz="1800" dirty="0" smtClean="0">
                <a:solidFill>
                  <a:srgbClr val="002060"/>
                </a:solidFill>
                <a:latin typeface="Times New Roman"/>
                <a:ea typeface="Times New Roman"/>
                <a:cs typeface="Times New Roman"/>
                <a:sym typeface="Times New Roman"/>
              </a:rPr>
              <a:t>Lack of support (School, Work, Police, First Responders, Community, Peers, Parents/Gaurdians, legal system, laws). </a:t>
            </a:r>
            <a:endParaRPr sz="1800" dirty="0">
              <a:solidFill>
                <a:srgbClr val="002060"/>
              </a:solidFill>
              <a:latin typeface="Times New Roman"/>
              <a:ea typeface="Times New Roman"/>
              <a:cs typeface="Times New Roman"/>
              <a:sym typeface="Times New Roman"/>
            </a:endParaRPr>
          </a:p>
          <a:p>
            <a:pPr marL="457200" lvl="0" indent="-346075" algn="l" rtl="0">
              <a:lnSpc>
                <a:spcPct val="150000"/>
              </a:lnSpc>
              <a:spcBef>
                <a:spcPts val="0"/>
              </a:spcBef>
              <a:spcAft>
                <a:spcPts val="0"/>
              </a:spcAft>
              <a:buClr>
                <a:srgbClr val="233A44"/>
              </a:buClr>
              <a:buSzPts val="1850"/>
              <a:buFont typeface="Times New Roman"/>
              <a:buChar char="●"/>
            </a:pPr>
            <a:r>
              <a:rPr lang="en" sz="1800" dirty="0" smtClean="0">
                <a:solidFill>
                  <a:srgbClr val="002060"/>
                </a:solidFill>
                <a:latin typeface="Times New Roman"/>
                <a:ea typeface="Times New Roman"/>
                <a:cs typeface="Times New Roman"/>
                <a:sym typeface="Times New Roman"/>
              </a:rPr>
              <a:t>Lack of/access to resources (Therapists, LBTGQIA+ Organisations, Support Groups)  </a:t>
            </a:r>
          </a:p>
          <a:p>
            <a:pPr marL="457200" lvl="0" indent="-346075">
              <a:buClr>
                <a:srgbClr val="233A44"/>
              </a:buClr>
              <a:buSzPts val="1850"/>
              <a:buFont typeface="Times New Roman"/>
              <a:buChar char="●"/>
            </a:pPr>
            <a:r>
              <a:rPr lang="en-US" sz="1800" u="sng" dirty="0" smtClean="0">
                <a:solidFill>
                  <a:schemeClr val="bg2"/>
                </a:solidFill>
                <a:latin typeface="Arial Rounded MT Bold" panose="020F0704030504030204" pitchFamily="34" charset="0"/>
              </a:rPr>
              <a:t>24%</a:t>
            </a:r>
            <a:r>
              <a:rPr lang="en-US" sz="1800" dirty="0" smtClean="0"/>
              <a:t> </a:t>
            </a:r>
            <a:r>
              <a:rPr lang="en-US" sz="1800" dirty="0">
                <a:solidFill>
                  <a:srgbClr val="002060"/>
                </a:solidFill>
                <a:latin typeface="Times New Roman" panose="02020603050405020304" pitchFamily="18" charset="0"/>
                <a:cs typeface="Times New Roman" panose="02020603050405020304" pitchFamily="18" charset="0"/>
              </a:rPr>
              <a:t>of LGBTQ youth reported that they have been physically threatened or harmed due to either their sexual orientation or gender identity</a:t>
            </a:r>
            <a:r>
              <a:rPr lang="en-US" sz="1800" dirty="0" smtClean="0">
                <a:solidFill>
                  <a:srgbClr val="002060"/>
                </a:solidFill>
                <a:latin typeface="Times New Roman" panose="02020603050405020304" pitchFamily="18" charset="0"/>
                <a:cs typeface="Times New Roman" panose="02020603050405020304" pitchFamily="18" charset="0"/>
              </a:rPr>
              <a:t>.</a:t>
            </a:r>
            <a:r>
              <a:rPr lang="en" sz="1800" dirty="0" smtClean="0">
                <a:solidFill>
                  <a:schemeClr val="dk1"/>
                </a:solidFill>
                <a:latin typeface="Abel"/>
                <a:ea typeface="Abel"/>
                <a:cs typeface="Abel"/>
                <a:sym typeface="Abel"/>
              </a:rPr>
              <a:t>*(2022 36%)</a:t>
            </a:r>
            <a:endParaRPr lang="en-US" sz="1800" dirty="0" smtClean="0">
              <a:solidFill>
                <a:srgbClr val="002060"/>
              </a:solidFill>
              <a:latin typeface="Times New Roman" panose="02020603050405020304" pitchFamily="18" charset="0"/>
              <a:cs typeface="Times New Roman" panose="02020603050405020304" pitchFamily="18" charset="0"/>
            </a:endParaRPr>
          </a:p>
          <a:p>
            <a:pPr marL="457200" indent="-346075">
              <a:buClr>
                <a:srgbClr val="233A44"/>
              </a:buClr>
              <a:buSzPts val="1850"/>
              <a:buFont typeface="Times New Roman"/>
              <a:buChar char="●"/>
            </a:pPr>
            <a:r>
              <a:rPr lang="en-US" sz="1800" u="sng" dirty="0" smtClean="0">
                <a:solidFill>
                  <a:schemeClr val="bg2"/>
                </a:solidFill>
                <a:latin typeface="Arial Rounded MT Bold" panose="020F0704030504030204" pitchFamily="34" charset="0"/>
              </a:rPr>
              <a:t>18%</a:t>
            </a:r>
            <a:r>
              <a:rPr lang="en-US" sz="1800" b="1" dirty="0" smtClean="0"/>
              <a:t> </a:t>
            </a:r>
            <a:r>
              <a:rPr lang="en-US" sz="1800" dirty="0">
                <a:solidFill>
                  <a:srgbClr val="002060"/>
                </a:solidFill>
                <a:latin typeface="Times New Roman" panose="02020603050405020304" pitchFamily="18" charset="0"/>
                <a:cs typeface="Times New Roman" panose="02020603050405020304" pitchFamily="18" charset="0"/>
              </a:rPr>
              <a:t>of LGBTQ youth reported that they have been physically threatened or harmed due to their sexual orientation</a:t>
            </a:r>
            <a:r>
              <a:rPr lang="en-US" sz="1800" dirty="0" smtClean="0">
                <a:solidFill>
                  <a:srgbClr val="002060"/>
                </a:solidFill>
                <a:latin typeface="Times New Roman" panose="02020603050405020304" pitchFamily="18" charset="0"/>
                <a:cs typeface="Times New Roman" panose="02020603050405020304" pitchFamily="18" charset="0"/>
              </a:rPr>
              <a:t>.</a:t>
            </a:r>
            <a:r>
              <a:rPr lang="en" sz="1800" dirty="0" smtClean="0">
                <a:solidFill>
                  <a:schemeClr val="dk1"/>
                </a:solidFill>
                <a:latin typeface="Abel"/>
                <a:ea typeface="Abel"/>
                <a:cs typeface="Abel"/>
                <a:sym typeface="Abel"/>
              </a:rPr>
              <a:t>*(2022 31%)</a:t>
            </a:r>
            <a:endParaRPr lang="en-US" sz="1800" dirty="0" smtClean="0">
              <a:solidFill>
                <a:srgbClr val="002060"/>
              </a:solidFill>
              <a:latin typeface="Times New Roman" panose="02020603050405020304" pitchFamily="18" charset="0"/>
              <a:cs typeface="Times New Roman" panose="02020603050405020304" pitchFamily="18" charset="0"/>
            </a:endParaRPr>
          </a:p>
          <a:p>
            <a:pPr marL="457200" indent="-346075">
              <a:buClr>
                <a:srgbClr val="233A44"/>
              </a:buClr>
              <a:buSzPts val="1850"/>
              <a:buFont typeface="Times New Roman"/>
              <a:buChar char="●"/>
            </a:pPr>
            <a:r>
              <a:rPr lang="en-US" sz="1800" u="sng" dirty="0">
                <a:solidFill>
                  <a:srgbClr val="C00000"/>
                </a:solidFill>
                <a:latin typeface="Arial Rounded MT Bold" panose="020F0704030504030204" pitchFamily="34" charset="0"/>
              </a:rPr>
              <a:t>2</a:t>
            </a:r>
            <a:r>
              <a:rPr lang="en-US" sz="1800" u="sng" dirty="0" smtClean="0">
                <a:solidFill>
                  <a:srgbClr val="C00000"/>
                </a:solidFill>
                <a:latin typeface="Arial Rounded MT Bold" panose="020F0704030504030204" pitchFamily="34" charset="0"/>
              </a:rPr>
              <a:t>7%</a:t>
            </a:r>
            <a:r>
              <a:rPr lang="en-US" sz="1800" b="1" dirty="0" smtClean="0">
                <a:solidFill>
                  <a:srgbClr val="002060"/>
                </a:solidFill>
              </a:rPr>
              <a:t> </a:t>
            </a:r>
            <a:r>
              <a:rPr lang="en-US" sz="1800" dirty="0" smtClean="0">
                <a:solidFill>
                  <a:srgbClr val="002060"/>
                </a:solidFill>
                <a:latin typeface="Times New Roman" panose="02020603050405020304" pitchFamily="18" charset="0"/>
                <a:cs typeface="Times New Roman" panose="02020603050405020304" pitchFamily="18" charset="0"/>
              </a:rPr>
              <a:t>of </a:t>
            </a:r>
            <a:r>
              <a:rPr lang="en-US" sz="1800" dirty="0">
                <a:solidFill>
                  <a:srgbClr val="002060"/>
                </a:solidFill>
                <a:latin typeface="Times New Roman" panose="02020603050405020304" pitchFamily="18" charset="0"/>
                <a:cs typeface="Times New Roman" panose="02020603050405020304" pitchFamily="18" charset="0"/>
              </a:rPr>
              <a:t>transgender and </a:t>
            </a:r>
            <a:r>
              <a:rPr lang="en-US" sz="1800" dirty="0" smtClean="0">
                <a:solidFill>
                  <a:srgbClr val="002060"/>
                </a:solidFill>
                <a:latin typeface="Times New Roman" panose="02020603050405020304" pitchFamily="18" charset="0"/>
                <a:cs typeface="Times New Roman" panose="02020603050405020304" pitchFamily="18" charset="0"/>
              </a:rPr>
              <a:t>non-binary </a:t>
            </a:r>
            <a:r>
              <a:rPr lang="en-US" sz="1800" dirty="0">
                <a:solidFill>
                  <a:srgbClr val="002060"/>
                </a:solidFill>
                <a:latin typeface="Times New Roman" panose="02020603050405020304" pitchFamily="18" charset="0"/>
                <a:cs typeface="Times New Roman" panose="02020603050405020304" pitchFamily="18" charset="0"/>
              </a:rPr>
              <a:t>youth reported that they have been physically threatened or harmed due to their gender identity</a:t>
            </a:r>
            <a:r>
              <a:rPr lang="en-US" sz="1800" b="1" dirty="0" smtClean="0">
                <a:solidFill>
                  <a:srgbClr val="002060"/>
                </a:solidFill>
              </a:rPr>
              <a:t>.</a:t>
            </a:r>
            <a:r>
              <a:rPr lang="en" sz="1800" dirty="0" smtClean="0">
                <a:solidFill>
                  <a:schemeClr val="dk1"/>
                </a:solidFill>
                <a:latin typeface="Abel"/>
                <a:ea typeface="Abel"/>
                <a:cs typeface="Abel"/>
                <a:sym typeface="Abel"/>
              </a:rPr>
              <a:t>*(2022 37%)</a:t>
            </a:r>
          </a:p>
          <a:p>
            <a:pPr marL="457200" indent="-346075">
              <a:buClr>
                <a:srgbClr val="233A44"/>
              </a:buClr>
              <a:buSzPts val="1850"/>
              <a:buFont typeface="Times New Roman"/>
              <a:buChar char="●"/>
            </a:pPr>
            <a:r>
              <a:rPr lang="en" sz="1800" dirty="0" smtClean="0">
                <a:solidFill>
                  <a:srgbClr val="002060"/>
                </a:solidFill>
                <a:latin typeface="Times New Roman" panose="02020603050405020304" pitchFamily="18" charset="0"/>
                <a:ea typeface="Abel"/>
                <a:cs typeface="Times New Roman" panose="02020603050405020304" pitchFamily="18" charset="0"/>
                <a:sym typeface="Abel"/>
              </a:rPr>
              <a:t>Stigma</a:t>
            </a:r>
          </a:p>
        </p:txBody>
      </p:sp>
      <p:sp>
        <p:nvSpPr>
          <p:cNvPr id="4" name="Google Shape;820;p38"/>
          <p:cNvSpPr txBox="1"/>
          <p:nvPr/>
        </p:nvSpPr>
        <p:spPr>
          <a:xfrm>
            <a:off x="7196254" y="4356600"/>
            <a:ext cx="1947746" cy="297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bel"/>
                <a:ea typeface="Abel"/>
                <a:cs typeface="Abel"/>
                <a:sym typeface="Abel"/>
              </a:rPr>
              <a:t>*The Trevor </a:t>
            </a:r>
            <a:r>
              <a:rPr lang="en" dirty="0" smtClean="0">
                <a:solidFill>
                  <a:schemeClr val="dk1"/>
                </a:solidFill>
                <a:latin typeface="Abel"/>
                <a:ea typeface="Abel"/>
                <a:cs typeface="Abel"/>
                <a:sym typeface="Abel"/>
              </a:rPr>
              <a:t>Project 2023</a:t>
            </a:r>
            <a:endParaRPr dirty="0">
              <a:solidFill>
                <a:schemeClr val="dk1"/>
              </a:solidFill>
              <a:latin typeface="Abel"/>
              <a:ea typeface="Abel"/>
              <a:cs typeface="Abel"/>
              <a:sym typeface="Abel"/>
            </a:endParaRPr>
          </a:p>
          <a:p>
            <a:pPr marL="0" lvl="0" indent="0" algn="l" rtl="0">
              <a:spcBef>
                <a:spcPts val="0"/>
              </a:spcBef>
              <a:spcAft>
                <a:spcPts val="0"/>
              </a:spcAft>
              <a:buNone/>
            </a:pPr>
            <a:endParaRPr dirty="0">
              <a:solidFill>
                <a:schemeClr val="dk1"/>
              </a:solidFill>
              <a:latin typeface="Abel"/>
              <a:ea typeface="Abel"/>
              <a:cs typeface="Abel"/>
              <a:sym typeface="Abel"/>
            </a:endParaRPr>
          </a:p>
        </p:txBody>
      </p:sp>
    </p:spTree>
    <p:extLst>
      <p:ext uri="{BB962C8B-B14F-4D97-AF65-F5344CB8AC3E}">
        <p14:creationId xmlns:p14="http://schemas.microsoft.com/office/powerpoint/2010/main" val="1290076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5 Ways You </a:t>
            </a:r>
            <a:r>
              <a:rPr lang="en" dirty="0" smtClean="0"/>
              <a:t>Can </a:t>
            </a:r>
            <a:r>
              <a:rPr lang="en" dirty="0"/>
              <a:t>Support </a:t>
            </a:r>
            <a:r>
              <a:rPr lang="en" dirty="0" smtClean="0"/>
              <a:t>The LGBTQIA</a:t>
            </a:r>
            <a:r>
              <a:rPr lang="en" dirty="0"/>
              <a:t>+ Community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26" name="Google Shape;826;p39"/>
          <p:cNvSpPr txBox="1"/>
          <p:nvPr/>
        </p:nvSpPr>
        <p:spPr>
          <a:xfrm>
            <a:off x="332550" y="1627875"/>
            <a:ext cx="8604000" cy="2803814"/>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rgbClr val="233A44"/>
              </a:buClr>
              <a:buSzPts val="1850"/>
              <a:buFont typeface="Times New Roman"/>
              <a:buChar char="●"/>
            </a:pPr>
            <a:r>
              <a:rPr lang="en" sz="1850" u="sng" dirty="0">
                <a:solidFill>
                  <a:srgbClr val="002060"/>
                </a:solidFill>
                <a:latin typeface="Times New Roman"/>
                <a:ea typeface="Times New Roman"/>
                <a:cs typeface="Times New Roman"/>
                <a:sym typeface="Times New Roman"/>
              </a:rPr>
              <a:t>Listen-</a:t>
            </a:r>
            <a:r>
              <a:rPr lang="en" sz="1850" dirty="0">
                <a:solidFill>
                  <a:srgbClr val="002060"/>
                </a:solidFill>
                <a:latin typeface="Times New Roman"/>
                <a:ea typeface="Times New Roman"/>
                <a:cs typeface="Times New Roman"/>
                <a:sym typeface="Times New Roman"/>
              </a:rPr>
              <a:t> take the time to listen and learn from the </a:t>
            </a:r>
            <a:r>
              <a:rPr lang="en" sz="1850" dirty="0" smtClean="0">
                <a:solidFill>
                  <a:srgbClr val="002060"/>
                </a:solidFill>
                <a:latin typeface="Times New Roman"/>
                <a:ea typeface="Times New Roman"/>
                <a:cs typeface="Times New Roman"/>
                <a:sym typeface="Times New Roman"/>
              </a:rPr>
              <a:t>LGBTQIA</a:t>
            </a:r>
            <a:r>
              <a:rPr lang="en" sz="1850" dirty="0">
                <a:solidFill>
                  <a:srgbClr val="002060"/>
                </a:solidFill>
                <a:latin typeface="Times New Roman"/>
                <a:ea typeface="Times New Roman"/>
                <a:cs typeface="Times New Roman"/>
                <a:sym typeface="Times New Roman"/>
              </a:rPr>
              <a:t>+ community. </a:t>
            </a:r>
            <a:endParaRPr sz="1850" dirty="0">
              <a:solidFill>
                <a:srgbClr val="002060"/>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233A44"/>
              </a:buClr>
              <a:buSzPts val="1850"/>
              <a:buFont typeface="Times New Roman"/>
              <a:buChar char="●"/>
            </a:pPr>
            <a:r>
              <a:rPr lang="en" sz="1850" u="sng" dirty="0">
                <a:solidFill>
                  <a:srgbClr val="002060"/>
                </a:solidFill>
                <a:latin typeface="Times New Roman"/>
                <a:ea typeface="Times New Roman"/>
                <a:cs typeface="Times New Roman"/>
                <a:sym typeface="Times New Roman"/>
              </a:rPr>
              <a:t>Be a role model- </a:t>
            </a:r>
            <a:r>
              <a:rPr lang="en" sz="1850" dirty="0">
                <a:solidFill>
                  <a:srgbClr val="002060"/>
                </a:solidFill>
                <a:latin typeface="Times New Roman"/>
                <a:ea typeface="Times New Roman"/>
                <a:cs typeface="Times New Roman"/>
                <a:sym typeface="Times New Roman"/>
              </a:rPr>
              <a:t>don’t tolerate any kind of hateful speech, speak up for kindness and inclusion </a:t>
            </a:r>
            <a:endParaRPr sz="1850" dirty="0">
              <a:solidFill>
                <a:srgbClr val="002060"/>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233A44"/>
              </a:buClr>
              <a:buSzPts val="1850"/>
              <a:buFont typeface="Times New Roman"/>
              <a:buChar char="●"/>
            </a:pPr>
            <a:r>
              <a:rPr lang="en" sz="1850" u="sng" dirty="0">
                <a:solidFill>
                  <a:srgbClr val="002060"/>
                </a:solidFill>
                <a:latin typeface="Times New Roman"/>
                <a:ea typeface="Times New Roman"/>
                <a:cs typeface="Times New Roman"/>
                <a:sym typeface="Times New Roman"/>
              </a:rPr>
              <a:t>Allow people </a:t>
            </a:r>
            <a:r>
              <a:rPr lang="en" sz="1850" dirty="0">
                <a:solidFill>
                  <a:srgbClr val="002060"/>
                </a:solidFill>
                <a:latin typeface="Times New Roman"/>
                <a:ea typeface="Times New Roman"/>
                <a:cs typeface="Times New Roman"/>
                <a:sym typeface="Times New Roman"/>
              </a:rPr>
              <a:t>to be authentic around you, be open and accepting of differences </a:t>
            </a:r>
            <a:endParaRPr sz="1850" dirty="0">
              <a:solidFill>
                <a:srgbClr val="002060"/>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233A44"/>
              </a:buClr>
              <a:buSzPts val="1850"/>
              <a:buFont typeface="Times New Roman"/>
              <a:buChar char="●"/>
            </a:pPr>
            <a:r>
              <a:rPr lang="en" sz="1850" u="sng" dirty="0">
                <a:solidFill>
                  <a:srgbClr val="002060"/>
                </a:solidFill>
                <a:latin typeface="Times New Roman"/>
                <a:ea typeface="Times New Roman"/>
                <a:cs typeface="Times New Roman"/>
                <a:sym typeface="Times New Roman"/>
              </a:rPr>
              <a:t>Take </a:t>
            </a:r>
            <a:r>
              <a:rPr lang="en" sz="1850" u="sng" dirty="0" smtClean="0">
                <a:solidFill>
                  <a:srgbClr val="002060"/>
                </a:solidFill>
                <a:latin typeface="Times New Roman"/>
                <a:ea typeface="Times New Roman"/>
                <a:cs typeface="Times New Roman"/>
                <a:sym typeface="Times New Roman"/>
              </a:rPr>
              <a:t>action-</a:t>
            </a:r>
            <a:r>
              <a:rPr lang="en" sz="1850" dirty="0" smtClean="0">
                <a:solidFill>
                  <a:srgbClr val="002060"/>
                </a:solidFill>
                <a:latin typeface="Times New Roman"/>
                <a:ea typeface="Times New Roman"/>
                <a:cs typeface="Times New Roman"/>
                <a:sym typeface="Times New Roman"/>
              </a:rPr>
              <a:t> know </a:t>
            </a:r>
            <a:r>
              <a:rPr lang="en" sz="1850" dirty="0">
                <a:solidFill>
                  <a:srgbClr val="002060"/>
                </a:solidFill>
                <a:latin typeface="Times New Roman"/>
                <a:ea typeface="Times New Roman"/>
                <a:cs typeface="Times New Roman"/>
                <a:sym typeface="Times New Roman"/>
              </a:rPr>
              <a:t>what resources you can offer, empower others to be understanding and empathetic </a:t>
            </a:r>
            <a:endParaRPr sz="1850" dirty="0">
              <a:solidFill>
                <a:srgbClr val="002060"/>
              </a:solidFill>
              <a:latin typeface="Times New Roman"/>
              <a:ea typeface="Times New Roman"/>
              <a:cs typeface="Times New Roman"/>
              <a:sym typeface="Times New Roman"/>
            </a:endParaRPr>
          </a:p>
          <a:p>
            <a:pPr marL="457200" lvl="0" indent="-346075" algn="l" rtl="0">
              <a:lnSpc>
                <a:spcPct val="115000"/>
              </a:lnSpc>
              <a:spcBef>
                <a:spcPts val="0"/>
              </a:spcBef>
              <a:spcAft>
                <a:spcPts val="0"/>
              </a:spcAft>
              <a:buClr>
                <a:srgbClr val="233A44"/>
              </a:buClr>
              <a:buSzPts val="1850"/>
              <a:buFont typeface="Times New Roman"/>
              <a:buChar char="●"/>
            </a:pPr>
            <a:r>
              <a:rPr lang="en" sz="1850" u="sng" dirty="0">
                <a:solidFill>
                  <a:srgbClr val="002060"/>
                </a:solidFill>
                <a:latin typeface="Times New Roman"/>
                <a:ea typeface="Times New Roman"/>
                <a:cs typeface="Times New Roman"/>
                <a:sym typeface="Times New Roman"/>
              </a:rPr>
              <a:t>Stay informed- </a:t>
            </a:r>
            <a:r>
              <a:rPr lang="en" sz="1850" dirty="0">
                <a:solidFill>
                  <a:srgbClr val="002060"/>
                </a:solidFill>
                <a:latin typeface="Times New Roman"/>
                <a:ea typeface="Times New Roman"/>
                <a:cs typeface="Times New Roman"/>
                <a:sym typeface="Times New Roman"/>
              </a:rPr>
              <a:t>keep current on local and world events as well as laws/policies specific to this population </a:t>
            </a:r>
            <a:endParaRPr sz="1850" dirty="0">
              <a:solidFill>
                <a:srgbClr val="002060"/>
              </a:solidFill>
              <a:latin typeface="Times New Roman"/>
              <a:ea typeface="Times New Roman"/>
              <a:cs typeface="Times New Roman"/>
              <a:sym typeface="Times New Roman"/>
            </a:endParaRPr>
          </a:p>
        </p:txBody>
      </p:sp>
      <p:sp>
        <p:nvSpPr>
          <p:cNvPr id="827" name="Google Shape;827;p39"/>
          <p:cNvSpPr txBox="1"/>
          <p:nvPr/>
        </p:nvSpPr>
        <p:spPr>
          <a:xfrm>
            <a:off x="6977850" y="4403500"/>
            <a:ext cx="2166000" cy="1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*Human Rights Campaign</a:t>
            </a:r>
            <a:endParaRPr>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Resources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33" name="Google Shape;833;p40"/>
          <p:cNvSpPr txBox="1"/>
          <p:nvPr/>
        </p:nvSpPr>
        <p:spPr>
          <a:xfrm>
            <a:off x="177308" y="1226539"/>
            <a:ext cx="3859434" cy="3458609"/>
          </a:xfrm>
          <a:prstGeom prst="rect">
            <a:avLst/>
          </a:prstGeom>
          <a:noFill/>
          <a:ln>
            <a:noFill/>
          </a:ln>
        </p:spPr>
        <p:txBody>
          <a:bodyPr spcFirstLastPara="1" wrap="square" lIns="91425" tIns="91425" rIns="91425" bIns="91425" anchor="t" anchorCtr="0">
            <a:spAutoFit/>
          </a:bodyPr>
          <a:lstStyle/>
          <a:p>
            <a:pPr marL="457200" marR="0" lvl="0"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Youth</a:t>
            </a:r>
            <a:endParaRPr sz="1850" dirty="0">
              <a:solidFill>
                <a:srgbClr val="233A44"/>
              </a:solidFill>
              <a:latin typeface="Times New Roman"/>
              <a:ea typeface="Times New Roman"/>
              <a:cs typeface="Times New Roman"/>
              <a:sym typeface="Times New Roman"/>
            </a:endParaRPr>
          </a:p>
          <a:p>
            <a:pPr marL="914400" marR="0" lvl="1"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Text Start 678-678</a:t>
            </a:r>
            <a:endParaRPr sz="1850" dirty="0">
              <a:solidFill>
                <a:srgbClr val="233A44"/>
              </a:solidFill>
              <a:latin typeface="Times New Roman"/>
              <a:ea typeface="Times New Roman"/>
              <a:cs typeface="Times New Roman"/>
              <a:sym typeface="Times New Roman"/>
            </a:endParaRPr>
          </a:p>
          <a:p>
            <a:pPr marL="914400" marR="0" lvl="1"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Call 1-866-488-7386</a:t>
            </a:r>
            <a:endParaRPr sz="1850" dirty="0">
              <a:solidFill>
                <a:srgbClr val="233A44"/>
              </a:solidFill>
              <a:latin typeface="Times New Roman"/>
              <a:ea typeface="Times New Roman"/>
              <a:cs typeface="Times New Roman"/>
              <a:sym typeface="Times New Roman"/>
            </a:endParaRPr>
          </a:p>
          <a:p>
            <a:pPr marL="457200" marR="0" lvl="0"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National Suicide Prevention Line</a:t>
            </a:r>
            <a:endParaRPr sz="1850" dirty="0">
              <a:solidFill>
                <a:srgbClr val="233A44"/>
              </a:solidFill>
              <a:latin typeface="Times New Roman"/>
              <a:ea typeface="Times New Roman"/>
              <a:cs typeface="Times New Roman"/>
              <a:sym typeface="Times New Roman"/>
            </a:endParaRPr>
          </a:p>
          <a:p>
            <a:pPr marL="914400" marR="0" lvl="1"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(800) 273-8255 (online chat available)</a:t>
            </a:r>
            <a:endParaRPr sz="1850" dirty="0">
              <a:solidFill>
                <a:srgbClr val="233A44"/>
              </a:solidFill>
              <a:latin typeface="Times New Roman"/>
              <a:ea typeface="Times New Roman"/>
              <a:cs typeface="Times New Roman"/>
              <a:sym typeface="Times New Roman"/>
            </a:endParaRPr>
          </a:p>
          <a:p>
            <a:pPr marL="457200" marR="0" lvl="0"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Crisis Text Line</a:t>
            </a:r>
            <a:endParaRPr sz="1850" dirty="0">
              <a:solidFill>
                <a:srgbClr val="233A44"/>
              </a:solidFill>
              <a:latin typeface="Times New Roman"/>
              <a:ea typeface="Times New Roman"/>
              <a:cs typeface="Times New Roman"/>
              <a:sym typeface="Times New Roman"/>
            </a:endParaRPr>
          </a:p>
          <a:p>
            <a:pPr marL="914400" marR="0" lvl="1" indent="-346075" algn="l" rtl="0">
              <a:lnSpc>
                <a:spcPct val="115000"/>
              </a:lnSpc>
              <a:spcBef>
                <a:spcPts val="0"/>
              </a:spcBef>
              <a:spcAft>
                <a:spcPts val="0"/>
              </a:spcAft>
              <a:buClr>
                <a:srgbClr val="233A44"/>
              </a:buClr>
              <a:buSzPts val="1850"/>
              <a:buFont typeface="Times New Roman"/>
              <a:buChar char="○"/>
            </a:pPr>
            <a:r>
              <a:rPr lang="en" sz="1850" dirty="0">
                <a:solidFill>
                  <a:srgbClr val="233A44"/>
                </a:solidFill>
                <a:latin typeface="Times New Roman"/>
                <a:ea typeface="Times New Roman"/>
                <a:cs typeface="Times New Roman"/>
                <a:sym typeface="Times New Roman"/>
              </a:rPr>
              <a:t>Text START to 741-741</a:t>
            </a:r>
            <a:endParaRPr sz="1850" dirty="0">
              <a:solidFill>
                <a:srgbClr val="233A44"/>
              </a:solidFill>
              <a:latin typeface="Times New Roman"/>
              <a:ea typeface="Times New Roman"/>
              <a:cs typeface="Times New Roman"/>
              <a:sym typeface="Times New Roman"/>
            </a:endParaRPr>
          </a:p>
          <a:p>
            <a:pPr marL="457200" marR="0" lvl="0" indent="-346075" algn="l" rtl="0">
              <a:lnSpc>
                <a:spcPct val="115000"/>
              </a:lnSpc>
              <a:spcBef>
                <a:spcPts val="0"/>
              </a:spcBef>
              <a:spcAft>
                <a:spcPts val="0"/>
              </a:spcAft>
              <a:buClr>
                <a:srgbClr val="233A44"/>
              </a:buClr>
              <a:buSzPts val="1850"/>
              <a:buFont typeface="Times New Roman"/>
              <a:buChar char="●"/>
            </a:pPr>
            <a:r>
              <a:rPr lang="en" sz="1850" dirty="0" smtClean="0">
                <a:solidFill>
                  <a:srgbClr val="233A44"/>
                </a:solidFill>
                <a:uFill>
                  <a:noFill/>
                </a:uFill>
                <a:latin typeface="Times New Roman"/>
                <a:ea typeface="Times New Roman"/>
                <a:cs typeface="Times New Roman"/>
                <a:sym typeface="Times New Roman"/>
                <a:hlinkClick r:id="rId3">
                  <a:extLst>
                    <a:ext uri="{A12FA001-AC4F-418D-AE19-62706E023703}">
                      <ahyp:hlinkClr xmlns="" xmlns:ahyp="http://schemas.microsoft.com/office/drawing/2018/hyperlinkcolor" val="tx"/>
                    </a:ext>
                  </a:extLst>
                </a:hlinkClick>
              </a:rPr>
              <a:t>Trans </a:t>
            </a:r>
            <a:r>
              <a:rPr lang="en" sz="1850" dirty="0">
                <a:solidFill>
                  <a:srgbClr val="233A44"/>
                </a:solidFill>
                <a:uFill>
                  <a:noFill/>
                </a:uFill>
                <a:latin typeface="Times New Roman"/>
                <a:ea typeface="Times New Roman"/>
                <a:cs typeface="Times New Roman"/>
                <a:sym typeface="Times New Roman"/>
                <a:hlinkClick r:id="rId3">
                  <a:extLst>
                    <a:ext uri="{A12FA001-AC4F-418D-AE19-62706E023703}">
                      <ahyp:hlinkClr xmlns="" xmlns:ahyp="http://schemas.microsoft.com/office/drawing/2018/hyperlinkcolor" val="tx"/>
                    </a:ext>
                  </a:extLst>
                </a:hlinkClick>
              </a:rPr>
              <a:t>Lifeline</a:t>
            </a:r>
            <a:endParaRPr sz="1850" dirty="0">
              <a:solidFill>
                <a:srgbClr val="233A44"/>
              </a:solidFill>
              <a:latin typeface="Times New Roman"/>
              <a:ea typeface="Times New Roman"/>
              <a:cs typeface="Times New Roman"/>
              <a:sym typeface="Times New Roman"/>
            </a:endParaRPr>
          </a:p>
          <a:p>
            <a:pPr marL="914400" marR="0" lvl="1" indent="-346075" algn="l" rtl="0">
              <a:lnSpc>
                <a:spcPct val="115000"/>
              </a:lnSpc>
              <a:spcBef>
                <a:spcPts val="0"/>
              </a:spcBef>
              <a:spcAft>
                <a:spcPts val="0"/>
              </a:spcAft>
              <a:buClr>
                <a:srgbClr val="233A44"/>
              </a:buClr>
              <a:buSzPts val="1850"/>
              <a:buFont typeface="Times New Roman"/>
              <a:buChar char="○"/>
            </a:pPr>
            <a:r>
              <a:rPr lang="en" sz="1850" dirty="0" smtClean="0">
                <a:solidFill>
                  <a:srgbClr val="233A44"/>
                </a:solidFill>
                <a:latin typeface="Times New Roman"/>
                <a:ea typeface="Times New Roman"/>
                <a:cs typeface="Times New Roman"/>
                <a:sym typeface="Times New Roman"/>
              </a:rPr>
              <a:t> (877) 565-8860</a:t>
            </a:r>
          </a:p>
        </p:txBody>
      </p:sp>
      <p:sp>
        <p:nvSpPr>
          <p:cNvPr id="4" name="Google Shape;833;p40"/>
          <p:cNvSpPr txBox="1"/>
          <p:nvPr/>
        </p:nvSpPr>
        <p:spPr>
          <a:xfrm>
            <a:off x="4386146" y="1089007"/>
            <a:ext cx="3843687" cy="839430"/>
          </a:xfrm>
          <a:prstGeom prst="rect">
            <a:avLst/>
          </a:prstGeom>
          <a:noFill/>
          <a:ln>
            <a:noFill/>
          </a:ln>
        </p:spPr>
        <p:txBody>
          <a:bodyPr spcFirstLastPara="1" wrap="square" lIns="91425" tIns="91425" rIns="91425" bIns="91425" anchor="t" anchorCtr="0">
            <a:spAutoFit/>
          </a:bodyPr>
          <a:lstStyle/>
          <a:p>
            <a:pPr marL="457200" lvl="0" indent="-346075">
              <a:lnSpc>
                <a:spcPct val="115000"/>
              </a:lnSpc>
              <a:buClr>
                <a:srgbClr val="233A44"/>
              </a:buClr>
              <a:buSzPts val="1850"/>
              <a:buFont typeface="Times New Roman"/>
              <a:buChar char="●"/>
            </a:pPr>
            <a:r>
              <a:rPr lang="en-US" sz="1850" dirty="0" smtClean="0">
                <a:solidFill>
                  <a:srgbClr val="233A44"/>
                </a:solidFill>
                <a:latin typeface="Times New Roman"/>
                <a:ea typeface="Times New Roman"/>
                <a:cs typeface="Times New Roman"/>
                <a:sym typeface="Times New Roman"/>
              </a:rPr>
              <a:t>www.thetrevorproject.org</a:t>
            </a:r>
          </a:p>
          <a:p>
            <a:pPr marL="457200" lvl="0" indent="-346075">
              <a:lnSpc>
                <a:spcPct val="115000"/>
              </a:lnSpc>
              <a:buClr>
                <a:srgbClr val="233A44"/>
              </a:buClr>
              <a:buSzPts val="1850"/>
              <a:buFont typeface="Times New Roman"/>
              <a:buChar char="●"/>
            </a:pPr>
            <a:r>
              <a:rPr lang="en-US" sz="1850" dirty="0">
                <a:solidFill>
                  <a:srgbClr val="233A44"/>
                </a:solidFill>
                <a:latin typeface="Times New Roman"/>
                <a:ea typeface="Times New Roman"/>
                <a:cs typeface="Times New Roman"/>
                <a:sym typeface="Times New Roman"/>
              </a:rPr>
              <a:t>www.nami.org</a:t>
            </a:r>
            <a:endParaRPr sz="1850" dirty="0">
              <a:solidFill>
                <a:srgbClr val="233A44"/>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527" y="525132"/>
            <a:ext cx="7704000" cy="634500"/>
          </a:xfr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a:lstStyle/>
          <a:p>
            <a:r>
              <a:rPr lang="en-US" sz="2800" dirty="0" smtClean="0">
                <a:latin typeface="Arial" panose="020B0604020202020204" pitchFamily="34" charset="0"/>
                <a:cs typeface="Arial" panose="020B0604020202020204" pitchFamily="34" charset="0"/>
              </a:rPr>
              <a:t>You should have a better understanding of…</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660527" y="1248842"/>
            <a:ext cx="6141717"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Meaning of LGBTQIA+</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Common Questions/Concerns?? </a:t>
            </a:r>
          </a:p>
          <a:p>
            <a:pPr marL="285750" indent="-285750">
              <a:lnSpc>
                <a:spcPct val="15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Understanding “SEX” vs. “GENDER” </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Use of appropriate words when investigating incident</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What to do if you misuse a pronoun</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Mental Health concerns amongst LGBTQIA+</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Ways to support the LGBTQIA+ community</a:t>
            </a:r>
          </a:p>
          <a:p>
            <a:pPr marL="285750" indent="-285750">
              <a:lnSpc>
                <a:spcPct val="150000"/>
              </a:lnSpc>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Resources</a:t>
            </a:r>
          </a:p>
          <a:p>
            <a:pPr marL="285750" indent="-285750">
              <a:buFont typeface="Arial" panose="020B0604020202020204" pitchFamily="34" charset="0"/>
              <a:buChar char="•"/>
            </a:pPr>
            <a:endParaRPr lang="en-US"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61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does </a:t>
            </a:r>
            <a:r>
              <a:rPr lang="en" dirty="0" smtClean="0"/>
              <a:t>LGBTQIA</a:t>
            </a:r>
            <a:r>
              <a:rPr lang="en" dirty="0"/>
              <a:t>+ stand for?</a:t>
            </a:r>
            <a:endParaRPr dirty="0"/>
          </a:p>
          <a:p>
            <a:pPr marL="0" lvl="0" indent="0" algn="ctr" rtl="0">
              <a:spcBef>
                <a:spcPts val="0"/>
              </a:spcBef>
              <a:spcAft>
                <a:spcPts val="0"/>
              </a:spcAft>
              <a:buNone/>
            </a:pPr>
            <a:endParaRPr dirty="0"/>
          </a:p>
        </p:txBody>
      </p:sp>
      <p:sp>
        <p:nvSpPr>
          <p:cNvPr id="778" name="Google Shape;778;p32"/>
          <p:cNvSpPr txBox="1"/>
          <p:nvPr/>
        </p:nvSpPr>
        <p:spPr>
          <a:xfrm>
            <a:off x="3361975" y="1327825"/>
            <a:ext cx="3000000" cy="301618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101066"/>
              </a:buClr>
              <a:buSzPts val="2000"/>
              <a:buFont typeface="Times New Roman"/>
              <a:buChar char="●"/>
            </a:pPr>
            <a:r>
              <a:rPr lang="en" sz="2000" dirty="0">
                <a:solidFill>
                  <a:srgbClr val="101066"/>
                </a:solidFill>
                <a:latin typeface="Times New Roman"/>
                <a:ea typeface="Times New Roman"/>
                <a:cs typeface="Times New Roman"/>
                <a:sym typeface="Times New Roman"/>
              </a:rPr>
              <a:t>L= Lesbian</a:t>
            </a:r>
            <a:endParaRPr sz="2000" dirty="0">
              <a:solidFill>
                <a:srgbClr val="101066"/>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101066"/>
              </a:buClr>
              <a:buSzPts val="2000"/>
              <a:buFont typeface="Times New Roman"/>
              <a:buChar char="●"/>
            </a:pPr>
            <a:r>
              <a:rPr lang="en" sz="2000" dirty="0">
                <a:solidFill>
                  <a:srgbClr val="101066"/>
                </a:solidFill>
                <a:latin typeface="Times New Roman"/>
                <a:ea typeface="Times New Roman"/>
                <a:cs typeface="Times New Roman"/>
                <a:sym typeface="Times New Roman"/>
              </a:rPr>
              <a:t>G= Gay</a:t>
            </a:r>
            <a:endParaRPr sz="2000" dirty="0">
              <a:solidFill>
                <a:srgbClr val="101066"/>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101066"/>
              </a:buClr>
              <a:buSzPts val="2000"/>
              <a:buFont typeface="Times New Roman"/>
              <a:buChar char="●"/>
            </a:pPr>
            <a:r>
              <a:rPr lang="en" sz="2000" dirty="0">
                <a:solidFill>
                  <a:srgbClr val="101066"/>
                </a:solidFill>
                <a:latin typeface="Times New Roman"/>
                <a:ea typeface="Times New Roman"/>
                <a:cs typeface="Times New Roman"/>
                <a:sym typeface="Times New Roman"/>
              </a:rPr>
              <a:t>B= Bisexual</a:t>
            </a:r>
            <a:endParaRPr sz="2000" dirty="0">
              <a:solidFill>
                <a:srgbClr val="101066"/>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101066"/>
              </a:buClr>
              <a:buSzPts val="2000"/>
              <a:buFont typeface="Times New Roman"/>
              <a:buChar char="●"/>
            </a:pPr>
            <a:r>
              <a:rPr lang="en" sz="2000" dirty="0">
                <a:solidFill>
                  <a:srgbClr val="101066"/>
                </a:solidFill>
                <a:latin typeface="Times New Roman"/>
                <a:ea typeface="Times New Roman"/>
                <a:cs typeface="Times New Roman"/>
                <a:sym typeface="Times New Roman"/>
              </a:rPr>
              <a:t>T= Transgender</a:t>
            </a:r>
            <a:endParaRPr sz="2000" dirty="0">
              <a:solidFill>
                <a:srgbClr val="101066"/>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101066"/>
              </a:buClr>
              <a:buSzPts val="2000"/>
              <a:buFont typeface="Times New Roman"/>
              <a:buChar char="●"/>
            </a:pPr>
            <a:r>
              <a:rPr lang="en" sz="2000" dirty="0" smtClean="0">
                <a:solidFill>
                  <a:srgbClr val="101066"/>
                </a:solidFill>
                <a:latin typeface="Times New Roman"/>
                <a:ea typeface="Times New Roman"/>
                <a:cs typeface="Times New Roman"/>
                <a:sym typeface="Times New Roman"/>
              </a:rPr>
              <a:t>Q= Queer/ Questioning</a:t>
            </a:r>
          </a:p>
          <a:p>
            <a:pPr marL="457200" indent="-355600">
              <a:lnSpc>
                <a:spcPct val="115000"/>
              </a:lnSpc>
              <a:buClr>
                <a:srgbClr val="101066"/>
              </a:buClr>
              <a:buSzPts val="2000"/>
              <a:buFont typeface="Times New Roman"/>
              <a:buChar char="●"/>
            </a:pPr>
            <a:r>
              <a:rPr lang="en-US" sz="2000" dirty="0">
                <a:solidFill>
                  <a:srgbClr val="101066"/>
                </a:solidFill>
                <a:latin typeface="Times New Roman"/>
                <a:ea typeface="Times New Roman"/>
                <a:cs typeface="Times New Roman"/>
                <a:sym typeface="Times New Roman"/>
              </a:rPr>
              <a:t>I= Intersex</a:t>
            </a:r>
          </a:p>
          <a:p>
            <a:pPr marL="457200" lvl="0" indent="-355600" algn="l" rtl="0">
              <a:lnSpc>
                <a:spcPct val="115000"/>
              </a:lnSpc>
              <a:spcBef>
                <a:spcPts val="0"/>
              </a:spcBef>
              <a:spcAft>
                <a:spcPts val="0"/>
              </a:spcAft>
              <a:buClr>
                <a:srgbClr val="101066"/>
              </a:buClr>
              <a:buSzPts val="2000"/>
              <a:buFont typeface="Times New Roman"/>
              <a:buChar char="●"/>
            </a:pPr>
            <a:r>
              <a:rPr lang="en" sz="2000" dirty="0" smtClean="0">
                <a:solidFill>
                  <a:srgbClr val="101066"/>
                </a:solidFill>
                <a:latin typeface="Times New Roman"/>
                <a:ea typeface="Times New Roman"/>
                <a:cs typeface="Times New Roman"/>
                <a:sym typeface="Times New Roman"/>
              </a:rPr>
              <a:t>A</a:t>
            </a:r>
            <a:r>
              <a:rPr lang="en" sz="2000" dirty="0">
                <a:solidFill>
                  <a:srgbClr val="101066"/>
                </a:solidFill>
                <a:latin typeface="Times New Roman"/>
                <a:ea typeface="Times New Roman"/>
                <a:cs typeface="Times New Roman"/>
                <a:sym typeface="Times New Roman"/>
              </a:rPr>
              <a:t>= Asexual</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3;p36"/>
          <p:cNvSpPr txBox="1">
            <a:spLocks noGrp="1"/>
          </p:cNvSpPr>
          <p:nvPr>
            <p:ph type="title"/>
          </p:nvPr>
        </p:nvSpPr>
        <p:spPr>
          <a:xfrm>
            <a:off x="667961" y="562301"/>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Common Questions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5" name="TextBox 4"/>
          <p:cNvSpPr txBox="1"/>
          <p:nvPr/>
        </p:nvSpPr>
        <p:spPr>
          <a:xfrm>
            <a:off x="66907" y="1011045"/>
            <a:ext cx="8712820" cy="346248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b="1" dirty="0" smtClean="0">
                <a:solidFill>
                  <a:srgbClr val="002060"/>
                </a:solidFill>
                <a:latin typeface="Times New Roman" panose="02020603050405020304" pitchFamily="18" charset="0"/>
                <a:cs typeface="Times New Roman" panose="02020603050405020304" pitchFamily="18" charset="0"/>
              </a:rPr>
              <a:t>Is </a:t>
            </a:r>
            <a:r>
              <a:rPr lang="en-US" sz="1600" b="1" dirty="0">
                <a:solidFill>
                  <a:srgbClr val="002060"/>
                </a:solidFill>
                <a:latin typeface="Times New Roman" panose="02020603050405020304" pitchFamily="18" charset="0"/>
                <a:cs typeface="Times New Roman" panose="02020603050405020304" pitchFamily="18" charset="0"/>
              </a:rPr>
              <a:t>this just for the training or do they actually use </a:t>
            </a:r>
            <a:r>
              <a:rPr lang="en-US" sz="1600" b="1" dirty="0" smtClean="0">
                <a:solidFill>
                  <a:srgbClr val="002060"/>
                </a:solidFill>
                <a:latin typeface="Times New Roman" panose="02020603050405020304" pitchFamily="18" charset="0"/>
                <a:cs typeface="Times New Roman" panose="02020603050405020304" pitchFamily="18" charset="0"/>
              </a:rPr>
              <a:t>the LGBTQIA acronym </a:t>
            </a:r>
            <a:r>
              <a:rPr lang="en-US" sz="1600" b="1" dirty="0">
                <a:solidFill>
                  <a:srgbClr val="002060"/>
                </a:solidFill>
                <a:latin typeface="Times New Roman" panose="02020603050405020304" pitchFamily="18" charset="0"/>
                <a:cs typeface="Times New Roman" panose="02020603050405020304" pitchFamily="18" charset="0"/>
              </a:rPr>
              <a:t>out there</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Do they refer to themselves as </a:t>
            </a:r>
            <a:r>
              <a:rPr lang="en-US" sz="1600" b="1" dirty="0" smtClean="0">
                <a:solidFill>
                  <a:srgbClr val="002060"/>
                </a:solidFill>
                <a:latin typeface="Times New Roman" panose="02020603050405020304" pitchFamily="18" charset="0"/>
                <a:cs typeface="Times New Roman" panose="02020603050405020304" pitchFamily="18" charset="0"/>
              </a:rPr>
              <a:t>LGBTQIA? </a:t>
            </a:r>
            <a:r>
              <a:rPr lang="en-US" sz="1600" b="1" dirty="0">
                <a:solidFill>
                  <a:srgbClr val="002060"/>
                </a:solidFill>
                <a:latin typeface="Times New Roman" panose="02020603050405020304" pitchFamily="18" charset="0"/>
                <a:cs typeface="Times New Roman" panose="02020603050405020304" pitchFamily="18" charset="0"/>
              </a:rPr>
              <a:t>As a group of people</a:t>
            </a:r>
            <a:r>
              <a:rPr lang="en-US" sz="1600" b="1" dirty="0" smtClean="0">
                <a:solidFill>
                  <a:srgbClr val="002060"/>
                </a:solidFill>
                <a:latin typeface="Times New Roman" panose="02020603050405020304" pitchFamily="18" charset="0"/>
                <a:cs typeface="Times New Roman" panose="02020603050405020304" pitchFamily="18" charset="0"/>
              </a:rPr>
              <a:t>?</a:t>
            </a:r>
          </a:p>
          <a:p>
            <a:pPr marL="285750" indent="-285750">
              <a:lnSpc>
                <a:spcPct val="200000"/>
              </a:lnSpc>
              <a:buFont typeface="Arial" panose="020B0604020202020204" pitchFamily="34" charset="0"/>
              <a:buChar char="•"/>
            </a:pPr>
            <a:r>
              <a:rPr lang="en-US" sz="1600" b="1" dirty="0" smtClean="0">
                <a:solidFill>
                  <a:srgbClr val="002060"/>
                </a:solidFill>
                <a:latin typeface="Times New Roman" panose="02020603050405020304" pitchFamily="18" charset="0"/>
                <a:cs typeface="Times New Roman" panose="02020603050405020304" pitchFamily="18" charset="0"/>
              </a:rPr>
              <a:t>Do </a:t>
            </a:r>
            <a:r>
              <a:rPr lang="en-US" sz="1600" b="1" dirty="0">
                <a:solidFill>
                  <a:srgbClr val="002060"/>
                </a:solidFill>
                <a:latin typeface="Times New Roman" panose="02020603050405020304" pitchFamily="18" charset="0"/>
                <a:cs typeface="Times New Roman" panose="02020603050405020304" pitchFamily="18" charset="0"/>
              </a:rPr>
              <a:t>you know if this percentage of </a:t>
            </a:r>
            <a:r>
              <a:rPr lang="en-US" sz="1600" b="1" dirty="0" smtClean="0">
                <a:solidFill>
                  <a:srgbClr val="002060"/>
                </a:solidFill>
                <a:latin typeface="Times New Roman" panose="02020603050405020304" pitchFamily="18" charset="0"/>
                <a:cs typeface="Times New Roman" panose="02020603050405020304" pitchFamily="18" charset="0"/>
              </a:rPr>
              <a:t>LGBTQIA </a:t>
            </a:r>
            <a:r>
              <a:rPr lang="en-US" sz="1600" b="1" dirty="0">
                <a:solidFill>
                  <a:srgbClr val="002060"/>
                </a:solidFill>
                <a:latin typeface="Times New Roman" panose="02020603050405020304" pitchFamily="18" charset="0"/>
                <a:cs typeface="Times New Roman" panose="02020603050405020304" pitchFamily="18" charset="0"/>
              </a:rPr>
              <a:t>people that commit suicide are people that are out or not yet</a:t>
            </a:r>
            <a:r>
              <a:rPr lang="en-US" sz="1600" b="1"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1600" b="1" dirty="0">
                <a:solidFill>
                  <a:srgbClr val="002060"/>
                </a:solidFill>
                <a:latin typeface="Times New Roman" panose="02020603050405020304" pitchFamily="18" charset="0"/>
                <a:cs typeface="Times New Roman" panose="02020603050405020304" pitchFamily="18" charset="0"/>
              </a:rPr>
              <a:t>W</a:t>
            </a:r>
            <a:r>
              <a:rPr lang="en-US" sz="1600" b="1" dirty="0" smtClean="0">
                <a:solidFill>
                  <a:srgbClr val="002060"/>
                </a:solidFill>
                <a:latin typeface="Times New Roman" panose="02020603050405020304" pitchFamily="18" charset="0"/>
                <a:cs typeface="Times New Roman" panose="02020603050405020304" pitchFamily="18" charset="0"/>
              </a:rPr>
              <a:t>hen </a:t>
            </a:r>
            <a:r>
              <a:rPr lang="en-US" sz="1600" b="1" dirty="0">
                <a:solidFill>
                  <a:srgbClr val="002060"/>
                </a:solidFill>
                <a:latin typeface="Times New Roman" panose="02020603050405020304" pitchFamily="18" charset="0"/>
                <a:cs typeface="Times New Roman" panose="02020603050405020304" pitchFamily="18" charset="0"/>
              </a:rPr>
              <a:t>someone is transitioning and going through </a:t>
            </a:r>
            <a:r>
              <a:rPr lang="en-US" sz="1600" b="1" dirty="0" smtClean="0">
                <a:solidFill>
                  <a:srgbClr val="002060"/>
                </a:solidFill>
                <a:latin typeface="Times New Roman" panose="02020603050405020304" pitchFamily="18" charset="0"/>
                <a:cs typeface="Times New Roman" panose="02020603050405020304" pitchFamily="18" charset="0"/>
              </a:rPr>
              <a:t>their physical change </a:t>
            </a:r>
            <a:r>
              <a:rPr lang="en-US" sz="1600" b="1" dirty="0">
                <a:solidFill>
                  <a:srgbClr val="002060"/>
                </a:solidFill>
                <a:latin typeface="Times New Roman" panose="02020603050405020304" pitchFamily="18" charset="0"/>
                <a:cs typeface="Times New Roman" panose="02020603050405020304" pitchFamily="18" charset="0"/>
              </a:rPr>
              <a:t>at what point can they change their identity on their license and </a:t>
            </a:r>
            <a:r>
              <a:rPr lang="en-US" sz="1600" b="1" dirty="0" smtClean="0">
                <a:solidFill>
                  <a:srgbClr val="002060"/>
                </a:solidFill>
                <a:latin typeface="Times New Roman" panose="02020603050405020304" pitchFamily="18" charset="0"/>
                <a:cs typeface="Times New Roman" panose="02020603050405020304" pitchFamily="18" charset="0"/>
              </a:rPr>
              <a:t>such?</a:t>
            </a:r>
            <a:endParaRPr lang="en-US" sz="1600" dirty="0" smtClean="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149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3;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Common Questions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4" name="TextBox 3"/>
          <p:cNvSpPr txBox="1"/>
          <p:nvPr/>
        </p:nvSpPr>
        <p:spPr>
          <a:xfrm>
            <a:off x="66907" y="1011045"/>
            <a:ext cx="8712820" cy="395492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b="1" dirty="0">
                <a:solidFill>
                  <a:srgbClr val="002060"/>
                </a:solidFill>
                <a:latin typeface="Times New Roman" panose="02020603050405020304" pitchFamily="18" charset="0"/>
                <a:cs typeface="Times New Roman" panose="02020603050405020304" pitchFamily="18" charset="0"/>
              </a:rPr>
              <a:t>What would be your recommendations on communicating empathy when it’s borderline between a hate crime and freedom of speech</a:t>
            </a:r>
            <a:r>
              <a:rPr lang="en-US" sz="1600" b="1" dirty="0" smtClean="0">
                <a:solidFill>
                  <a:srgbClr val="002060"/>
                </a:solidFill>
                <a:latin typeface="Times New Roman" panose="02020603050405020304" pitchFamily="18" charset="0"/>
                <a:cs typeface="Times New Roman" panose="02020603050405020304" pitchFamily="18" charset="0"/>
              </a:rPr>
              <a:t>?</a:t>
            </a:r>
          </a:p>
          <a:p>
            <a:pPr marL="285750" indent="-285750">
              <a:lnSpc>
                <a:spcPct val="200000"/>
              </a:lnSpc>
              <a:buFont typeface="Arial" panose="020B0604020202020204" pitchFamily="34" charset="0"/>
              <a:buChar char="•"/>
            </a:pPr>
            <a:r>
              <a:rPr lang="en-US" sz="1600" b="1" dirty="0" smtClean="0">
                <a:solidFill>
                  <a:srgbClr val="002060"/>
                </a:solidFill>
                <a:latin typeface="Times New Roman" panose="02020603050405020304" pitchFamily="18" charset="0"/>
                <a:cs typeface="Times New Roman" panose="02020603050405020304" pitchFamily="18" charset="0"/>
              </a:rPr>
              <a:t>One </a:t>
            </a:r>
            <a:r>
              <a:rPr lang="en-US" sz="1600" b="1" dirty="0">
                <a:solidFill>
                  <a:srgbClr val="002060"/>
                </a:solidFill>
                <a:latin typeface="Times New Roman" panose="02020603050405020304" pitchFamily="18" charset="0"/>
                <a:cs typeface="Times New Roman" panose="02020603050405020304" pitchFamily="18" charset="0"/>
              </a:rPr>
              <a:t>thing that I come across on a regular basis </a:t>
            </a:r>
            <a:r>
              <a:rPr lang="en-US" sz="1600" b="1" dirty="0" smtClean="0">
                <a:solidFill>
                  <a:srgbClr val="002060"/>
                </a:solidFill>
                <a:latin typeface="Times New Roman" panose="02020603050405020304" pitchFamily="18" charset="0"/>
                <a:cs typeface="Times New Roman" panose="02020603050405020304" pitchFamily="18" charset="0"/>
              </a:rPr>
              <a:t>is </a:t>
            </a:r>
            <a:r>
              <a:rPr lang="en-US" sz="1600" b="1" dirty="0">
                <a:solidFill>
                  <a:srgbClr val="002060"/>
                </a:solidFill>
                <a:latin typeface="Times New Roman" panose="02020603050405020304" pitchFamily="18" charset="0"/>
                <a:cs typeface="Times New Roman" panose="02020603050405020304" pitchFamily="18" charset="0"/>
              </a:rPr>
              <a:t>a man who is dressing as a woman. … How do I articulate this person in </a:t>
            </a:r>
            <a:r>
              <a:rPr lang="en-US" sz="1600" b="1" dirty="0" smtClean="0">
                <a:solidFill>
                  <a:srgbClr val="002060"/>
                </a:solidFill>
                <a:latin typeface="Times New Roman" panose="02020603050405020304" pitchFamily="18" charset="0"/>
                <a:cs typeface="Times New Roman" panose="02020603050405020304" pitchFamily="18" charset="0"/>
              </a:rPr>
              <a:t>a simple and straightforward way while completing a report, radio transmission, </a:t>
            </a:r>
            <a:r>
              <a:rPr lang="en-US" sz="1600" b="1" dirty="0" err="1" smtClean="0">
                <a:solidFill>
                  <a:srgbClr val="002060"/>
                </a:solidFill>
                <a:latin typeface="Times New Roman" panose="02020603050405020304" pitchFamily="18" charset="0"/>
                <a:cs typeface="Times New Roman" panose="02020603050405020304" pitchFamily="18" charset="0"/>
              </a:rPr>
              <a:t>etc</a:t>
            </a:r>
            <a:r>
              <a:rPr lang="en-US" sz="1600" b="1" dirty="0" smtClean="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1600" b="1" dirty="0" smtClean="0">
                <a:solidFill>
                  <a:srgbClr val="002060"/>
                </a:solidFill>
                <a:latin typeface="Times New Roman" panose="02020603050405020304" pitchFamily="18" charset="0"/>
                <a:cs typeface="Times New Roman" panose="02020603050405020304" pitchFamily="18" charset="0"/>
              </a:rPr>
              <a:t>Talking </a:t>
            </a:r>
            <a:r>
              <a:rPr lang="en-US" sz="1600" b="1" dirty="0">
                <a:solidFill>
                  <a:srgbClr val="002060"/>
                </a:solidFill>
                <a:latin typeface="Times New Roman" panose="02020603050405020304" pitchFamily="18" charset="0"/>
                <a:cs typeface="Times New Roman" panose="02020603050405020304" pitchFamily="18" charset="0"/>
              </a:rPr>
              <a:t>about searches, and dealing with strip searches. Policy states they </a:t>
            </a:r>
            <a:r>
              <a:rPr lang="en-US" sz="1600" b="1" dirty="0" smtClean="0">
                <a:solidFill>
                  <a:srgbClr val="002060"/>
                </a:solidFill>
                <a:latin typeface="Times New Roman" panose="02020603050405020304" pitchFamily="18" charset="0"/>
                <a:cs typeface="Times New Roman" panose="02020603050405020304" pitchFamily="18" charset="0"/>
              </a:rPr>
              <a:t>have </a:t>
            </a:r>
            <a:r>
              <a:rPr lang="en-US" sz="1600" b="1" dirty="0">
                <a:solidFill>
                  <a:srgbClr val="002060"/>
                </a:solidFill>
                <a:latin typeface="Times New Roman" panose="02020603050405020304" pitchFamily="18" charset="0"/>
                <a:cs typeface="Times New Roman" panose="02020603050405020304" pitchFamily="18" charset="0"/>
              </a:rPr>
              <a:t>to have same gender, so this presents unique challenges for transgender </a:t>
            </a:r>
            <a:r>
              <a:rPr lang="en-US" sz="1600" b="1" dirty="0" smtClean="0">
                <a:solidFill>
                  <a:srgbClr val="002060"/>
                </a:solidFill>
                <a:latin typeface="Times New Roman" panose="02020603050405020304" pitchFamily="18" charset="0"/>
                <a:cs typeface="Times New Roman" panose="02020603050405020304" pitchFamily="18" charset="0"/>
              </a:rPr>
              <a:t>individuals</a:t>
            </a:r>
            <a:r>
              <a:rPr lang="en-US" sz="1600" b="1" dirty="0">
                <a:solidFill>
                  <a:srgbClr val="002060"/>
                </a:solidFill>
                <a:latin typeface="Times New Roman" panose="02020603050405020304" pitchFamily="18" charset="0"/>
                <a:cs typeface="Times New Roman" panose="02020603050405020304" pitchFamily="18" charset="0"/>
              </a:rPr>
              <a:t>.</a:t>
            </a:r>
            <a:endParaRPr lang="en-US" sz="2000" dirty="0" smtClean="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530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Sex vs Gender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90" name="Google Shape;790;p34"/>
          <p:cNvSpPr txBox="1"/>
          <p:nvPr/>
        </p:nvSpPr>
        <p:spPr>
          <a:xfrm>
            <a:off x="720000" y="1327825"/>
            <a:ext cx="7832100" cy="2827667"/>
          </a:xfrm>
          <a:prstGeom prst="rect">
            <a:avLst/>
          </a:prstGeom>
          <a:noFill/>
          <a:ln>
            <a:noFill/>
          </a:ln>
        </p:spPr>
        <p:txBody>
          <a:bodyPr spcFirstLastPara="1" wrap="square" lIns="91425" tIns="91425" rIns="91425" bIns="91425" anchor="t" anchorCtr="0">
            <a:spAutoFit/>
          </a:bodyPr>
          <a:lstStyle/>
          <a:p>
            <a:pPr marL="457200" lvl="0" indent="-346075" algn="l" rtl="0">
              <a:lnSpc>
                <a:spcPct val="200000"/>
              </a:lnSpc>
              <a:spcBef>
                <a:spcPts val="0"/>
              </a:spcBef>
              <a:spcAft>
                <a:spcPts val="0"/>
              </a:spcAft>
              <a:buClr>
                <a:srgbClr val="233A44"/>
              </a:buClr>
              <a:buSzPts val="1850"/>
              <a:buFont typeface="Times New Roman"/>
              <a:buChar char="●"/>
            </a:pPr>
            <a:r>
              <a:rPr lang="en" sz="1600" dirty="0">
                <a:solidFill>
                  <a:srgbClr val="233A44"/>
                </a:solidFill>
                <a:latin typeface="Times New Roman"/>
                <a:ea typeface="Times New Roman"/>
                <a:cs typeface="Times New Roman"/>
                <a:sym typeface="Times New Roman"/>
              </a:rPr>
              <a:t>A person's sex and gender are NOT the same thing!</a:t>
            </a:r>
            <a:endParaRPr sz="1600" dirty="0">
              <a:solidFill>
                <a:srgbClr val="233A44"/>
              </a:solidFill>
              <a:latin typeface="Times New Roman"/>
              <a:ea typeface="Times New Roman"/>
              <a:cs typeface="Times New Roman"/>
              <a:sym typeface="Times New Roman"/>
            </a:endParaRPr>
          </a:p>
          <a:p>
            <a:pPr marL="457200" lvl="0" indent="-346075" algn="l" rtl="0">
              <a:lnSpc>
                <a:spcPct val="200000"/>
              </a:lnSpc>
              <a:spcBef>
                <a:spcPts val="0"/>
              </a:spcBef>
              <a:spcAft>
                <a:spcPts val="0"/>
              </a:spcAft>
              <a:buClr>
                <a:srgbClr val="233A44"/>
              </a:buClr>
              <a:buSzPts val="1850"/>
              <a:buFont typeface="Times New Roman"/>
              <a:buChar char="●"/>
            </a:pPr>
            <a:r>
              <a:rPr lang="en" sz="1600" dirty="0">
                <a:solidFill>
                  <a:srgbClr val="101066"/>
                </a:solidFill>
                <a:latin typeface="Times New Roman"/>
                <a:ea typeface="Times New Roman"/>
                <a:cs typeface="Times New Roman"/>
                <a:sym typeface="Times New Roman"/>
              </a:rPr>
              <a:t>Sex is the classification of a person as male or female. </a:t>
            </a:r>
            <a:endParaRPr sz="1600" dirty="0">
              <a:solidFill>
                <a:srgbClr val="101066"/>
              </a:solidFill>
              <a:latin typeface="Times New Roman"/>
              <a:ea typeface="Times New Roman"/>
              <a:cs typeface="Times New Roman"/>
              <a:sym typeface="Times New Roman"/>
            </a:endParaRPr>
          </a:p>
          <a:p>
            <a:pPr marL="457200" lvl="0" indent="-346075" algn="l" rtl="0">
              <a:lnSpc>
                <a:spcPct val="200000"/>
              </a:lnSpc>
              <a:spcBef>
                <a:spcPts val="0"/>
              </a:spcBef>
              <a:spcAft>
                <a:spcPts val="0"/>
              </a:spcAft>
              <a:buClr>
                <a:srgbClr val="101066"/>
              </a:buClr>
              <a:buSzPts val="1850"/>
              <a:buFont typeface="Times New Roman"/>
              <a:buChar char="●"/>
            </a:pPr>
            <a:r>
              <a:rPr lang="en" sz="1600" dirty="0">
                <a:solidFill>
                  <a:srgbClr val="101066"/>
                </a:solidFill>
                <a:latin typeface="Times New Roman"/>
                <a:ea typeface="Times New Roman"/>
                <a:cs typeface="Times New Roman"/>
                <a:sym typeface="Times New Roman"/>
              </a:rPr>
              <a:t>This sex assignment at birth is typically based solely on one’s genitals. </a:t>
            </a:r>
            <a:endParaRPr sz="1600" dirty="0">
              <a:solidFill>
                <a:srgbClr val="101066"/>
              </a:solidFill>
              <a:latin typeface="Times New Roman"/>
              <a:ea typeface="Times New Roman"/>
              <a:cs typeface="Times New Roman"/>
              <a:sym typeface="Times New Roman"/>
            </a:endParaRPr>
          </a:p>
          <a:p>
            <a:pPr marL="457200" lvl="0" indent="-346075" algn="l" rtl="0">
              <a:lnSpc>
                <a:spcPct val="150000"/>
              </a:lnSpc>
              <a:spcBef>
                <a:spcPts val="0"/>
              </a:spcBef>
              <a:spcAft>
                <a:spcPts val="0"/>
              </a:spcAft>
              <a:buClr>
                <a:srgbClr val="101066"/>
              </a:buClr>
              <a:buSzPts val="1850"/>
              <a:buFont typeface="Times New Roman"/>
              <a:buChar char="●"/>
            </a:pPr>
            <a:r>
              <a:rPr lang="en" sz="1600" dirty="0">
                <a:solidFill>
                  <a:srgbClr val="101066"/>
                </a:solidFill>
                <a:latin typeface="Times New Roman"/>
                <a:ea typeface="Times New Roman"/>
                <a:cs typeface="Times New Roman"/>
                <a:sym typeface="Times New Roman"/>
              </a:rPr>
              <a:t>Gender describes the internal experience of being a man, a woman, a nonbinary person, or otherwise. Every person experiences gender differently and you cannot know someone’s gender by simply looking at them</a:t>
            </a:r>
            <a:r>
              <a:rPr lang="en" sz="1850" dirty="0">
                <a:solidFill>
                  <a:srgbClr val="101066"/>
                </a:solidFill>
                <a:latin typeface="Times New Roman"/>
                <a:ea typeface="Times New Roman"/>
                <a:cs typeface="Times New Roman"/>
                <a:sym typeface="Times New Roman"/>
              </a:rPr>
              <a:t>.</a:t>
            </a:r>
            <a:endParaRPr sz="1850" dirty="0">
              <a:solidFill>
                <a:srgbClr val="101066"/>
              </a:solidFill>
              <a:latin typeface="Times New Roman"/>
              <a:ea typeface="Times New Roman"/>
              <a:cs typeface="Times New Roman"/>
              <a:sym typeface="Times New Roman"/>
            </a:endParaRPr>
          </a:p>
        </p:txBody>
      </p:sp>
      <p:sp>
        <p:nvSpPr>
          <p:cNvPr id="791" name="Google Shape;791;p34"/>
          <p:cNvSpPr txBox="1"/>
          <p:nvPr/>
        </p:nvSpPr>
        <p:spPr>
          <a:xfrm>
            <a:off x="7509400" y="4356600"/>
            <a:ext cx="15477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*The Trevor Project</a:t>
            </a:r>
            <a:endParaRPr>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p33"/>
          <p:cNvPicPr preferRelativeResize="0"/>
          <p:nvPr/>
        </p:nvPicPr>
        <p:blipFill>
          <a:blip r:embed="rId3">
            <a:alphaModFix/>
          </a:blip>
          <a:stretch>
            <a:fillRect/>
          </a:stretch>
        </p:blipFill>
        <p:spPr>
          <a:xfrm>
            <a:off x="1245025" y="244225"/>
            <a:ext cx="6653950" cy="4070026"/>
          </a:xfrm>
          <a:prstGeom prst="rect">
            <a:avLst/>
          </a:prstGeom>
          <a:noFill/>
          <a:ln>
            <a:noFill/>
          </a:ln>
        </p:spPr>
      </p:pic>
      <p:sp>
        <p:nvSpPr>
          <p:cNvPr id="784" name="Google Shape;784;p33"/>
          <p:cNvSpPr txBox="1"/>
          <p:nvPr/>
        </p:nvSpPr>
        <p:spPr>
          <a:xfrm>
            <a:off x="7650100" y="4419125"/>
            <a:ext cx="13758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*Equitas Health</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Common Genders</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797" name="Google Shape;797;p35"/>
          <p:cNvSpPr txBox="1"/>
          <p:nvPr/>
        </p:nvSpPr>
        <p:spPr>
          <a:xfrm>
            <a:off x="286625" y="1174500"/>
            <a:ext cx="8535900" cy="2769959"/>
          </a:xfrm>
          <a:prstGeom prst="rect">
            <a:avLst/>
          </a:prstGeom>
          <a:noFill/>
          <a:ln>
            <a:noFill/>
          </a:ln>
        </p:spPr>
        <p:txBody>
          <a:bodyPr spcFirstLastPara="1" wrap="square" lIns="91425" tIns="91425" rIns="91425" bIns="91425" anchor="t" anchorCtr="0">
            <a:spAutoFit/>
          </a:bodyPr>
          <a:lstStyle/>
          <a:p>
            <a:pPr marL="457200" lvl="0" indent="-346075" algn="l" rtl="0">
              <a:lnSpc>
                <a:spcPct val="150000"/>
              </a:lnSpc>
              <a:spcBef>
                <a:spcPts val="0"/>
              </a:spcBef>
              <a:spcAft>
                <a:spcPts val="0"/>
              </a:spcAft>
              <a:buClr>
                <a:srgbClr val="233A44"/>
              </a:buClr>
              <a:buSzPts val="1850"/>
              <a:buFont typeface="Times New Roman"/>
              <a:buChar char="●"/>
            </a:pPr>
            <a:r>
              <a:rPr lang="en" sz="1600" u="sng" dirty="0">
                <a:solidFill>
                  <a:srgbClr val="101066"/>
                </a:solidFill>
                <a:latin typeface="Times New Roman"/>
                <a:ea typeface="Times New Roman"/>
                <a:cs typeface="Times New Roman"/>
                <a:sym typeface="Times New Roman"/>
              </a:rPr>
              <a:t>Cisgender:</a:t>
            </a:r>
            <a:r>
              <a:rPr lang="en" sz="1600" dirty="0">
                <a:solidFill>
                  <a:srgbClr val="101066"/>
                </a:solidFill>
                <a:latin typeface="Times New Roman"/>
                <a:ea typeface="Times New Roman"/>
                <a:cs typeface="Times New Roman"/>
                <a:sym typeface="Times New Roman"/>
              </a:rPr>
              <a:t> people whose gender identity aligns with the sex they were assigned at birth.</a:t>
            </a:r>
            <a:endParaRPr sz="1600" dirty="0">
              <a:solidFill>
                <a:srgbClr val="101066"/>
              </a:solidFill>
              <a:latin typeface="Times New Roman"/>
              <a:ea typeface="Times New Roman"/>
              <a:cs typeface="Times New Roman"/>
              <a:sym typeface="Times New Roman"/>
            </a:endParaRPr>
          </a:p>
          <a:p>
            <a:pPr marL="457200" lvl="0" indent="-346075" algn="l" rtl="0">
              <a:lnSpc>
                <a:spcPct val="150000"/>
              </a:lnSpc>
              <a:spcBef>
                <a:spcPts val="0"/>
              </a:spcBef>
              <a:spcAft>
                <a:spcPts val="0"/>
              </a:spcAft>
              <a:buClr>
                <a:srgbClr val="233A44"/>
              </a:buClr>
              <a:buSzPts val="1850"/>
              <a:buFont typeface="Times New Roman"/>
              <a:buChar char="●"/>
            </a:pPr>
            <a:r>
              <a:rPr lang="en" sz="1600" u="sng" dirty="0">
                <a:solidFill>
                  <a:srgbClr val="101066"/>
                </a:solidFill>
                <a:latin typeface="Times New Roman"/>
                <a:ea typeface="Times New Roman"/>
                <a:cs typeface="Times New Roman"/>
                <a:sym typeface="Times New Roman"/>
              </a:rPr>
              <a:t>Transgender:</a:t>
            </a:r>
            <a:r>
              <a:rPr lang="en" sz="1600" dirty="0">
                <a:solidFill>
                  <a:srgbClr val="101066"/>
                </a:solidFill>
                <a:latin typeface="Times New Roman"/>
                <a:ea typeface="Times New Roman"/>
                <a:cs typeface="Times New Roman"/>
                <a:sym typeface="Times New Roman"/>
              </a:rPr>
              <a:t> people whose gender identity differs from the sex they were assigned at birth. Some folks might choose to receive certain gender affirming care but this is not necessary and each person should be allowed to choose what works best for themselves.</a:t>
            </a:r>
            <a:endParaRPr sz="1600" dirty="0">
              <a:solidFill>
                <a:srgbClr val="101066"/>
              </a:solidFill>
              <a:latin typeface="Times New Roman"/>
              <a:ea typeface="Times New Roman"/>
              <a:cs typeface="Times New Roman"/>
              <a:sym typeface="Times New Roman"/>
            </a:endParaRPr>
          </a:p>
          <a:p>
            <a:pPr marL="457200" lvl="0" indent="-346075" algn="l" rtl="0">
              <a:lnSpc>
                <a:spcPct val="150000"/>
              </a:lnSpc>
              <a:spcBef>
                <a:spcPts val="0"/>
              </a:spcBef>
              <a:spcAft>
                <a:spcPts val="0"/>
              </a:spcAft>
              <a:buClr>
                <a:srgbClr val="233A44"/>
              </a:buClr>
              <a:buSzPts val="1850"/>
              <a:buFont typeface="Times New Roman"/>
              <a:buChar char="●"/>
            </a:pPr>
            <a:r>
              <a:rPr lang="en" sz="1600" u="sng" dirty="0">
                <a:solidFill>
                  <a:srgbClr val="101066"/>
                </a:solidFill>
                <a:latin typeface="Times New Roman"/>
                <a:ea typeface="Times New Roman"/>
                <a:cs typeface="Times New Roman"/>
                <a:sym typeface="Times New Roman"/>
              </a:rPr>
              <a:t>Nonbinary:</a:t>
            </a:r>
            <a:r>
              <a:rPr lang="en" sz="1600" dirty="0">
                <a:solidFill>
                  <a:srgbClr val="101066"/>
                </a:solidFill>
                <a:latin typeface="Times New Roman"/>
                <a:ea typeface="Times New Roman"/>
                <a:cs typeface="Times New Roman"/>
                <a:sym typeface="Times New Roman"/>
              </a:rPr>
              <a:t> an umbrella term to describe people who experience their gender identity and/or expression outside of the male/female/ man/woman binary, including folks who are genderfluid, genderqueer, polygender, bigender, demigender, agender, and many others.</a:t>
            </a:r>
            <a:endParaRPr sz="1600" dirty="0">
              <a:solidFill>
                <a:srgbClr val="233A44"/>
              </a:solidFill>
              <a:latin typeface="Times New Roman"/>
              <a:ea typeface="Times New Roman"/>
              <a:cs typeface="Times New Roman"/>
              <a:sym typeface="Times New Roman"/>
            </a:endParaRPr>
          </a:p>
        </p:txBody>
      </p:sp>
      <p:sp>
        <p:nvSpPr>
          <p:cNvPr id="798" name="Google Shape;798;p35"/>
          <p:cNvSpPr txBox="1"/>
          <p:nvPr/>
        </p:nvSpPr>
        <p:spPr>
          <a:xfrm>
            <a:off x="7556300" y="4419125"/>
            <a:ext cx="1587600" cy="2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*The Trevor Project</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to be Respectful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04" name="Google Shape;804;p36"/>
          <p:cNvSpPr txBox="1"/>
          <p:nvPr/>
        </p:nvSpPr>
        <p:spPr>
          <a:xfrm>
            <a:off x="156175" y="1174500"/>
            <a:ext cx="9144000" cy="36480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Using preferred names- shows acceptance and support</a:t>
            </a:r>
            <a:endParaRPr sz="1800" dirty="0">
              <a:solidFill>
                <a:srgbClr val="233A44"/>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Using correct pronouns (she/her, he/him, they/them)</a:t>
            </a:r>
            <a:endParaRPr sz="1800" dirty="0">
              <a:solidFill>
                <a:srgbClr val="233A44"/>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Avoid assumptions- use gender neutral language when unsure </a:t>
            </a:r>
            <a:endParaRPr sz="1800" dirty="0">
              <a:solidFill>
                <a:srgbClr val="233A44"/>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Instead of Boyfriend/Girlfriend—- Use Partner/Significant Other</a:t>
            </a:r>
            <a:endParaRPr sz="1800" dirty="0">
              <a:solidFill>
                <a:srgbClr val="233A44"/>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Instead of Husband/Wife—- Use Spouse </a:t>
            </a:r>
            <a:endParaRPr sz="1800" dirty="0">
              <a:solidFill>
                <a:srgbClr val="233A44"/>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Instead of Boys/Girls—- Use Friends, Folks, Everyone, Kids </a:t>
            </a:r>
            <a:endParaRPr sz="1800" dirty="0">
              <a:solidFill>
                <a:srgbClr val="233A44"/>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Instead of Daughter/Son—- Use Child </a:t>
            </a:r>
            <a:endParaRPr sz="1800" dirty="0">
              <a:solidFill>
                <a:srgbClr val="233A44"/>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233A44"/>
              </a:buClr>
              <a:buSzPts val="1800"/>
              <a:buFont typeface="Times New Roman"/>
              <a:buChar char="○"/>
            </a:pPr>
            <a:r>
              <a:rPr lang="en" sz="1800" dirty="0">
                <a:solidFill>
                  <a:srgbClr val="233A44"/>
                </a:solidFill>
                <a:latin typeface="Times New Roman"/>
                <a:ea typeface="Times New Roman"/>
                <a:cs typeface="Times New Roman"/>
                <a:sym typeface="Times New Roman"/>
              </a:rPr>
              <a:t>Instead of Brother/Sister—- Use Sibling </a:t>
            </a:r>
            <a:endParaRPr sz="1800" dirty="0">
              <a:solidFill>
                <a:srgbClr val="233A44"/>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101066"/>
              </a:buClr>
              <a:buSzPts val="1800"/>
              <a:buFont typeface="Times New Roman"/>
              <a:buChar char="●"/>
            </a:pPr>
            <a:r>
              <a:rPr lang="en" sz="1800" dirty="0">
                <a:solidFill>
                  <a:srgbClr val="233A44"/>
                </a:solidFill>
                <a:latin typeface="Times New Roman"/>
                <a:ea typeface="Times New Roman"/>
                <a:cs typeface="Times New Roman"/>
                <a:sym typeface="Times New Roman"/>
              </a:rPr>
              <a:t>Most of the time people are understanding that mistakes happen. If you refer to someone as the wrong name or use the wrong pronoun, acknowledge your mistake and try your best to correct yourself in the future. </a:t>
            </a:r>
            <a:endParaRPr sz="1800" dirty="0">
              <a:solidFill>
                <a:srgbClr val="101066"/>
              </a:solidFill>
              <a:latin typeface="Times New Roman"/>
              <a:ea typeface="Times New Roman"/>
              <a:cs typeface="Times New Roman"/>
              <a:sym typeface="Times New Roman"/>
            </a:endParaRPr>
          </a:p>
        </p:txBody>
      </p:sp>
      <p:sp>
        <p:nvSpPr>
          <p:cNvPr id="805" name="Google Shape;805;p36"/>
          <p:cNvSpPr txBox="1"/>
          <p:nvPr/>
        </p:nvSpPr>
        <p:spPr>
          <a:xfrm>
            <a:off x="7396976" y="4403500"/>
            <a:ext cx="1535199" cy="35435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Abel"/>
                <a:ea typeface="Abel"/>
                <a:cs typeface="Abel"/>
                <a:sym typeface="Abel"/>
              </a:rPr>
              <a:t>*The Trevor Project</a:t>
            </a:r>
            <a:endParaRPr dirty="0">
              <a:solidFill>
                <a:schemeClr val="dk1"/>
              </a:solidFill>
              <a:latin typeface="Abel"/>
              <a:ea typeface="Abel"/>
              <a:cs typeface="Abel"/>
              <a:sym typeface="Abel"/>
            </a:endParaRPr>
          </a:p>
          <a:p>
            <a:pPr marL="0" lvl="0" indent="0" algn="l" rtl="0">
              <a:spcBef>
                <a:spcPts val="0"/>
              </a:spcBef>
              <a:spcAft>
                <a:spcPts val="0"/>
              </a:spcAft>
              <a:buNone/>
            </a:pPr>
            <a:endParaRPr dirty="0">
              <a:solidFill>
                <a:schemeClr val="dk1"/>
              </a:solidFill>
              <a:latin typeface="Abel"/>
              <a:ea typeface="Abel"/>
              <a:cs typeface="Abel"/>
              <a:sym typeface="Abe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GBTQ+ Awareness Workshop by Slidesgo">
  <a:themeElements>
    <a:clrScheme name="Simple Light">
      <a:dk1>
        <a:srgbClr val="000000"/>
      </a:dk1>
      <a:lt1>
        <a:srgbClr val="EFEFEF"/>
      </a:lt1>
      <a:dk2>
        <a:srgbClr val="D13737"/>
      </a:dk2>
      <a:lt2>
        <a:srgbClr val="FA6D22"/>
      </a:lt2>
      <a:accent1>
        <a:srgbClr val="FCEF7C"/>
      </a:accent1>
      <a:accent2>
        <a:srgbClr val="2F8E46"/>
      </a:accent2>
      <a:accent3>
        <a:srgbClr val="3579F8"/>
      </a:accent3>
      <a:accent4>
        <a:srgbClr val="AA19C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1036</Words>
  <Application>Microsoft Office PowerPoint</Application>
  <PresentationFormat>On-screen Show (16:9)</PresentationFormat>
  <Paragraphs>108</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Bowlby One</vt:lpstr>
      <vt:lpstr>Abel</vt:lpstr>
      <vt:lpstr>Arial</vt:lpstr>
      <vt:lpstr>Arial Rounded MT Bold</vt:lpstr>
      <vt:lpstr>Times New Roman</vt:lpstr>
      <vt:lpstr>LGBTQ+ Awareness Workshop by Slidesgo</vt:lpstr>
      <vt:lpstr>LGBTQIA+ Awareness </vt:lpstr>
      <vt:lpstr>You should have a better understanding of…</vt:lpstr>
      <vt:lpstr>What does LGBTQIA+ stand for? </vt:lpstr>
      <vt:lpstr>Common Questions    </vt:lpstr>
      <vt:lpstr>Common Questions    </vt:lpstr>
      <vt:lpstr>Sex vs Gender   </vt:lpstr>
      <vt:lpstr>PowerPoint Presentation</vt:lpstr>
      <vt:lpstr>Common Genders   </vt:lpstr>
      <vt:lpstr>How to be Respectful    </vt:lpstr>
      <vt:lpstr>Why is it Important to Get Pronouns Right?    </vt:lpstr>
      <vt:lpstr>Suicide Facts &amp; Risk Factors    </vt:lpstr>
      <vt:lpstr>Mental Health Risk Factors </vt:lpstr>
      <vt:lpstr>PowerPoint Presentation</vt:lpstr>
      <vt:lpstr>Mental Health Risk Factors </vt:lpstr>
      <vt:lpstr>Mental Health Risk Factors </vt:lpstr>
      <vt:lpstr>Personal &amp; Community Barriers</vt:lpstr>
      <vt:lpstr>5 Ways You Can Support The LGBTQIA+ Community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LGBTIQA+ Awareness</dc:title>
  <dc:creator>Emily Price</dc:creator>
  <cp:lastModifiedBy>Darren Derby</cp:lastModifiedBy>
  <cp:revision>30</cp:revision>
  <dcterms:modified xsi:type="dcterms:W3CDTF">2024-01-05T20:03:37Z</dcterms:modified>
</cp:coreProperties>
</file>